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2" r:id="rId2"/>
    <p:sldId id="256" r:id="rId3"/>
    <p:sldId id="284" r:id="rId4"/>
    <p:sldId id="283" r:id="rId5"/>
    <p:sldId id="258" r:id="rId6"/>
    <p:sldId id="259" r:id="rId7"/>
    <p:sldId id="257" r:id="rId8"/>
    <p:sldId id="260" r:id="rId9"/>
    <p:sldId id="261" r:id="rId10"/>
    <p:sldId id="262" r:id="rId11"/>
    <p:sldId id="279" r:id="rId12"/>
    <p:sldId id="280" r:id="rId13"/>
    <p:sldId id="281" r:id="rId14"/>
    <p:sldId id="263" r:id="rId15"/>
    <p:sldId id="268" r:id="rId16"/>
    <p:sldId id="264" r:id="rId17"/>
    <p:sldId id="267" r:id="rId18"/>
    <p:sldId id="265" r:id="rId19"/>
    <p:sldId id="266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B1B4F"/>
    <a:srgbClr val="5C194E"/>
    <a:srgbClr val="F588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0" autoAdjust="0"/>
    <p:restoredTop sz="94660"/>
  </p:normalViewPr>
  <p:slideViewPr>
    <p:cSldViewPr snapToGrid="0">
      <p:cViewPr varScale="1">
        <p:scale>
          <a:sx n="92" d="100"/>
          <a:sy n="92" d="100"/>
        </p:scale>
        <p:origin x="105" y="92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taylo\Google%20Drive\Sparks%20Group\software\Python%20Plotting\python_tutorials-master\plotting\data\data.csv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taylo\Google%20Drive\Sparks%20Group\software\Python%20Plotting\multipanel_error_bars\example.csv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tx>
            <c:v>aluminum</c:v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data!$A$2:$A$15</c:f>
              <c:numCache>
                <c:formatCode>0.00E+00</c:formatCode>
                <c:ptCount val="14"/>
                <c:pt idx="0">
                  <c:v>3.6</c:v>
                </c:pt>
                <c:pt idx="1">
                  <c:v>7.1</c:v>
                </c:pt>
                <c:pt idx="2">
                  <c:v>10.7</c:v>
                </c:pt>
                <c:pt idx="3">
                  <c:v>14.3</c:v>
                </c:pt>
                <c:pt idx="4">
                  <c:v>17.899999999999999</c:v>
                </c:pt>
                <c:pt idx="5">
                  <c:v>21.4</c:v>
                </c:pt>
                <c:pt idx="6">
                  <c:v>25</c:v>
                </c:pt>
                <c:pt idx="7">
                  <c:v>28.6</c:v>
                </c:pt>
                <c:pt idx="8">
                  <c:v>32.1</c:v>
                </c:pt>
                <c:pt idx="9">
                  <c:v>35.700000000000003</c:v>
                </c:pt>
                <c:pt idx="10">
                  <c:v>39.299999999999997</c:v>
                </c:pt>
                <c:pt idx="11">
                  <c:v>42.9</c:v>
                </c:pt>
                <c:pt idx="12">
                  <c:v>46.4</c:v>
                </c:pt>
                <c:pt idx="13">
                  <c:v>50</c:v>
                </c:pt>
              </c:numCache>
            </c:numRef>
          </c:xVal>
          <c:yVal>
            <c:numRef>
              <c:f>data!$B$2:$B$15</c:f>
              <c:numCache>
                <c:formatCode>General</c:formatCode>
                <c:ptCount val="14"/>
                <c:pt idx="0">
                  <c:v>15.09</c:v>
                </c:pt>
                <c:pt idx="1">
                  <c:v>7.63</c:v>
                </c:pt>
                <c:pt idx="2">
                  <c:v>5.1100000000000003</c:v>
                </c:pt>
                <c:pt idx="3">
                  <c:v>3.84</c:v>
                </c:pt>
                <c:pt idx="4">
                  <c:v>3.08</c:v>
                </c:pt>
                <c:pt idx="5">
                  <c:v>2.57</c:v>
                </c:pt>
                <c:pt idx="6">
                  <c:v>2.2000000000000002</c:v>
                </c:pt>
                <c:pt idx="7">
                  <c:v>1.93</c:v>
                </c:pt>
                <c:pt idx="8">
                  <c:v>1.71</c:v>
                </c:pt>
                <c:pt idx="9">
                  <c:v>1.54</c:v>
                </c:pt>
                <c:pt idx="10">
                  <c:v>1.4</c:v>
                </c:pt>
                <c:pt idx="11">
                  <c:v>1.28</c:v>
                </c:pt>
                <c:pt idx="12">
                  <c:v>1.18</c:v>
                </c:pt>
                <c:pt idx="13">
                  <c:v>1.1000000000000001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B0DB-40FA-98AF-422EED137760}"/>
            </c:ext>
          </c:extLst>
        </c:ser>
        <c:ser>
          <c:idx val="1"/>
          <c:order val="1"/>
          <c:tx>
            <c:v>iron oxide</c:v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data!$C$2:$C$15</c:f>
              <c:numCache>
                <c:formatCode>General</c:formatCode>
                <c:ptCount val="14"/>
                <c:pt idx="0">
                  <c:v>35.700000000000003</c:v>
                </c:pt>
                <c:pt idx="1">
                  <c:v>71.400000000000006</c:v>
                </c:pt>
                <c:pt idx="2">
                  <c:v>107.1</c:v>
                </c:pt>
                <c:pt idx="3">
                  <c:v>142.9</c:v>
                </c:pt>
                <c:pt idx="4">
                  <c:v>178.6</c:v>
                </c:pt>
                <c:pt idx="5">
                  <c:v>214.3</c:v>
                </c:pt>
                <c:pt idx="6">
                  <c:v>250</c:v>
                </c:pt>
                <c:pt idx="7">
                  <c:v>285.7</c:v>
                </c:pt>
                <c:pt idx="8">
                  <c:v>321.39999999999998</c:v>
                </c:pt>
                <c:pt idx="9">
                  <c:v>357.1</c:v>
                </c:pt>
                <c:pt idx="10">
                  <c:v>392.9</c:v>
                </c:pt>
                <c:pt idx="11">
                  <c:v>428.6</c:v>
                </c:pt>
                <c:pt idx="12">
                  <c:v>464.3</c:v>
                </c:pt>
                <c:pt idx="13">
                  <c:v>500</c:v>
                </c:pt>
              </c:numCache>
            </c:numRef>
          </c:xVal>
          <c:yVal>
            <c:numRef>
              <c:f>data!$D$2:$D$15</c:f>
              <c:numCache>
                <c:formatCode>General</c:formatCode>
                <c:ptCount val="14"/>
                <c:pt idx="0">
                  <c:v>6.83</c:v>
                </c:pt>
                <c:pt idx="1">
                  <c:v>3.49</c:v>
                </c:pt>
                <c:pt idx="2">
                  <c:v>2.35</c:v>
                </c:pt>
                <c:pt idx="3">
                  <c:v>1.78</c:v>
                </c:pt>
                <c:pt idx="4">
                  <c:v>1.43</c:v>
                </c:pt>
                <c:pt idx="5">
                  <c:v>1.2</c:v>
                </c:pt>
                <c:pt idx="6">
                  <c:v>1.03</c:v>
                </c:pt>
                <c:pt idx="7">
                  <c:v>0.91</c:v>
                </c:pt>
                <c:pt idx="8">
                  <c:v>0.81</c:v>
                </c:pt>
                <c:pt idx="9">
                  <c:v>0.73</c:v>
                </c:pt>
                <c:pt idx="10">
                  <c:v>0.67</c:v>
                </c:pt>
                <c:pt idx="11">
                  <c:v>0.61</c:v>
                </c:pt>
                <c:pt idx="12">
                  <c:v>0.56999999999999995</c:v>
                </c:pt>
                <c:pt idx="13">
                  <c:v>0.53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B0DB-40FA-98AF-422EED137760}"/>
            </c:ext>
          </c:extLst>
        </c:ser>
        <c:ser>
          <c:idx val="2"/>
          <c:order val="2"/>
          <c:tx>
            <c:v>ammonium perchlorate</c:v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data!$E$2:$E$15</c:f>
              <c:numCache>
                <c:formatCode>General</c:formatCode>
                <c:ptCount val="14"/>
                <c:pt idx="0">
                  <c:v>214.3</c:v>
                </c:pt>
                <c:pt idx="1">
                  <c:v>428.6</c:v>
                </c:pt>
                <c:pt idx="2">
                  <c:v>642.9</c:v>
                </c:pt>
                <c:pt idx="3">
                  <c:v>857.1</c:v>
                </c:pt>
                <c:pt idx="4">
                  <c:v>1071.4000000000001</c:v>
                </c:pt>
                <c:pt idx="5">
                  <c:v>1285.7</c:v>
                </c:pt>
                <c:pt idx="6">
                  <c:v>1500</c:v>
                </c:pt>
                <c:pt idx="7">
                  <c:v>1714.3</c:v>
                </c:pt>
                <c:pt idx="8">
                  <c:v>1928.6</c:v>
                </c:pt>
                <c:pt idx="9">
                  <c:v>2142.9</c:v>
                </c:pt>
                <c:pt idx="10">
                  <c:v>2357.1</c:v>
                </c:pt>
                <c:pt idx="11">
                  <c:v>2571.4</c:v>
                </c:pt>
                <c:pt idx="12">
                  <c:v>2785.7</c:v>
                </c:pt>
                <c:pt idx="13">
                  <c:v>3000</c:v>
                </c:pt>
              </c:numCache>
            </c:numRef>
          </c:xVal>
          <c:yVal>
            <c:numRef>
              <c:f>data!$F$2:$F$15</c:f>
              <c:numCache>
                <c:formatCode>General</c:formatCode>
                <c:ptCount val="14"/>
                <c:pt idx="0">
                  <c:v>8.41</c:v>
                </c:pt>
                <c:pt idx="1">
                  <c:v>4.21</c:v>
                </c:pt>
                <c:pt idx="2">
                  <c:v>2.81</c:v>
                </c:pt>
                <c:pt idx="3">
                  <c:v>2.11</c:v>
                </c:pt>
                <c:pt idx="4">
                  <c:v>1.69</c:v>
                </c:pt>
                <c:pt idx="5">
                  <c:v>1.41</c:v>
                </c:pt>
                <c:pt idx="6">
                  <c:v>1.21</c:v>
                </c:pt>
                <c:pt idx="7">
                  <c:v>1.05</c:v>
                </c:pt>
                <c:pt idx="8">
                  <c:v>0.94</c:v>
                </c:pt>
                <c:pt idx="9">
                  <c:v>0.84</c:v>
                </c:pt>
                <c:pt idx="10">
                  <c:v>0.77</c:v>
                </c:pt>
                <c:pt idx="11">
                  <c:v>0.7</c:v>
                </c:pt>
                <c:pt idx="12">
                  <c:v>0.65</c:v>
                </c:pt>
                <c:pt idx="13">
                  <c:v>0.6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B0DB-40FA-98AF-422EED13776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580942208"/>
        <c:axId val="1580942624"/>
      </c:scatterChart>
      <c:valAx>
        <c:axId val="1580942208"/>
        <c:scaling>
          <c:logBase val="10"/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Particle</a:t>
                </a:r>
                <a:r>
                  <a:rPr lang="en-US" baseline="0"/>
                  <a:t> radii (</a:t>
                </a:r>
                <a:r>
                  <a:rPr lang="en-US" baseline="0">
                    <a:latin typeface="Symbol" panose="05050102010706020507" pitchFamily="18" charset="2"/>
                  </a:rPr>
                  <a:t>m</a:t>
                </a:r>
                <a:r>
                  <a:rPr lang="en-US" baseline="0"/>
                  <a:t>m)</a:t>
                </a:r>
                <a:endParaRPr 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00E+0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80942624"/>
        <c:crosses val="autoZero"/>
        <c:crossBetween val="midCat"/>
      </c:valAx>
      <c:valAx>
        <c:axId val="15809426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percent contribution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80942208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v>data 1</c:v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errBars>
            <c:errDir val="x"/>
            <c:errBarType val="both"/>
            <c:errValType val="cust"/>
            <c:noEndCap val="0"/>
            <c:plus>
              <c:numRef>
                <c:f>example!$C$2:$C$8</c:f>
                <c:numCache>
                  <c:formatCode>General</c:formatCode>
                  <c:ptCount val="7"/>
                  <c:pt idx="0">
                    <c:v>1</c:v>
                  </c:pt>
                  <c:pt idx="1">
                    <c:v>1</c:v>
                  </c:pt>
                  <c:pt idx="2">
                    <c:v>2</c:v>
                  </c:pt>
                  <c:pt idx="3">
                    <c:v>1</c:v>
                  </c:pt>
                  <c:pt idx="4">
                    <c:v>2</c:v>
                  </c:pt>
                  <c:pt idx="5">
                    <c:v>1</c:v>
                  </c:pt>
                  <c:pt idx="6">
                    <c:v>1</c:v>
                  </c:pt>
                </c:numCache>
              </c:numRef>
            </c:plus>
            <c:minus>
              <c:numRef>
                <c:f>example!$C$2:$C$8</c:f>
                <c:numCache>
                  <c:formatCode>General</c:formatCode>
                  <c:ptCount val="7"/>
                  <c:pt idx="0">
                    <c:v>1</c:v>
                  </c:pt>
                  <c:pt idx="1">
                    <c:v>1</c:v>
                  </c:pt>
                  <c:pt idx="2">
                    <c:v>2</c:v>
                  </c:pt>
                  <c:pt idx="3">
                    <c:v>1</c:v>
                  </c:pt>
                  <c:pt idx="4">
                    <c:v>2</c:v>
                  </c:pt>
                  <c:pt idx="5">
                    <c:v>1</c:v>
                  </c:pt>
                  <c:pt idx="6">
                    <c:v>1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errBars>
            <c:errDir val="y"/>
            <c:errBarType val="both"/>
            <c:errValType val="cust"/>
            <c:noEndCap val="0"/>
            <c:plus>
              <c:numRef>
                <c:f>example!$D$2:$D$8</c:f>
                <c:numCache>
                  <c:formatCode>General</c:formatCode>
                  <c:ptCount val="7"/>
                  <c:pt idx="0">
                    <c:v>2</c:v>
                  </c:pt>
                  <c:pt idx="1">
                    <c:v>2</c:v>
                  </c:pt>
                  <c:pt idx="2">
                    <c:v>3</c:v>
                  </c:pt>
                  <c:pt idx="3">
                    <c:v>1</c:v>
                  </c:pt>
                  <c:pt idx="4">
                    <c:v>3</c:v>
                  </c:pt>
                  <c:pt idx="5">
                    <c:v>4</c:v>
                  </c:pt>
                  <c:pt idx="6">
                    <c:v>3</c:v>
                  </c:pt>
                </c:numCache>
              </c:numRef>
            </c:plus>
            <c:minus>
              <c:numRef>
                <c:f>example!$D$2:$D$8</c:f>
                <c:numCache>
                  <c:formatCode>General</c:formatCode>
                  <c:ptCount val="7"/>
                  <c:pt idx="0">
                    <c:v>2</c:v>
                  </c:pt>
                  <c:pt idx="1">
                    <c:v>2</c:v>
                  </c:pt>
                  <c:pt idx="2">
                    <c:v>3</c:v>
                  </c:pt>
                  <c:pt idx="3">
                    <c:v>1</c:v>
                  </c:pt>
                  <c:pt idx="4">
                    <c:v>3</c:v>
                  </c:pt>
                  <c:pt idx="5">
                    <c:v>4</c:v>
                  </c:pt>
                  <c:pt idx="6">
                    <c:v>3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xVal>
            <c:numRef>
              <c:f>example!$A$2:$A$8</c:f>
              <c:numCache>
                <c:formatCode>General</c:formatCode>
                <c:ptCount val="7"/>
                <c:pt idx="0">
                  <c:v>2</c:v>
                </c:pt>
                <c:pt idx="1">
                  <c:v>4</c:v>
                </c:pt>
                <c:pt idx="2">
                  <c:v>6</c:v>
                </c:pt>
                <c:pt idx="3">
                  <c:v>8</c:v>
                </c:pt>
                <c:pt idx="4">
                  <c:v>10</c:v>
                </c:pt>
                <c:pt idx="5">
                  <c:v>12</c:v>
                </c:pt>
                <c:pt idx="6">
                  <c:v>14</c:v>
                </c:pt>
              </c:numCache>
            </c:numRef>
          </c:xVal>
          <c:yVal>
            <c:numRef>
              <c:f>example!$B$2:$B$8</c:f>
              <c:numCache>
                <c:formatCode>General</c:formatCode>
                <c:ptCount val="7"/>
                <c:pt idx="0">
                  <c:v>3</c:v>
                </c:pt>
                <c:pt idx="1">
                  <c:v>1</c:v>
                </c:pt>
                <c:pt idx="2">
                  <c:v>5</c:v>
                </c:pt>
                <c:pt idx="3">
                  <c:v>12</c:v>
                </c:pt>
                <c:pt idx="4">
                  <c:v>26</c:v>
                </c:pt>
                <c:pt idx="5">
                  <c:v>38</c:v>
                </c:pt>
                <c:pt idx="6">
                  <c:v>50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6216-4052-A658-8968041C1DF7}"/>
            </c:ext>
          </c:extLst>
        </c:ser>
        <c:ser>
          <c:idx val="1"/>
          <c:order val="1"/>
          <c:tx>
            <c:v>data 2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errBars>
            <c:errDir val="x"/>
            <c:errBarType val="both"/>
            <c:errValType val="cust"/>
            <c:noEndCap val="0"/>
            <c:plus>
              <c:numRef>
                <c:f>example!$H$2:$H$8</c:f>
                <c:numCache>
                  <c:formatCode>General</c:formatCode>
                  <c:ptCount val="7"/>
                  <c:pt idx="0">
                    <c:v>1</c:v>
                  </c:pt>
                  <c:pt idx="1">
                    <c:v>1</c:v>
                  </c:pt>
                  <c:pt idx="2">
                    <c:v>2</c:v>
                  </c:pt>
                  <c:pt idx="3">
                    <c:v>1</c:v>
                  </c:pt>
                  <c:pt idx="4">
                    <c:v>2</c:v>
                  </c:pt>
                  <c:pt idx="5">
                    <c:v>1</c:v>
                  </c:pt>
                  <c:pt idx="6">
                    <c:v>1</c:v>
                  </c:pt>
                </c:numCache>
              </c:numRef>
            </c:plus>
            <c:minus>
              <c:numRef>
                <c:f>example!$H$2:$H$8</c:f>
                <c:numCache>
                  <c:formatCode>General</c:formatCode>
                  <c:ptCount val="7"/>
                  <c:pt idx="0">
                    <c:v>1</c:v>
                  </c:pt>
                  <c:pt idx="1">
                    <c:v>1</c:v>
                  </c:pt>
                  <c:pt idx="2">
                    <c:v>2</c:v>
                  </c:pt>
                  <c:pt idx="3">
                    <c:v>1</c:v>
                  </c:pt>
                  <c:pt idx="4">
                    <c:v>2</c:v>
                  </c:pt>
                  <c:pt idx="5">
                    <c:v>1</c:v>
                  </c:pt>
                  <c:pt idx="6">
                    <c:v>1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errBars>
            <c:errDir val="y"/>
            <c:errBarType val="both"/>
            <c:errValType val="cust"/>
            <c:noEndCap val="0"/>
            <c:plus>
              <c:numRef>
                <c:f>example!$I$2:$I$8</c:f>
                <c:numCache>
                  <c:formatCode>General</c:formatCode>
                  <c:ptCount val="7"/>
                  <c:pt idx="0">
                    <c:v>2</c:v>
                  </c:pt>
                  <c:pt idx="1">
                    <c:v>2</c:v>
                  </c:pt>
                  <c:pt idx="2">
                    <c:v>3</c:v>
                  </c:pt>
                  <c:pt idx="3">
                    <c:v>1</c:v>
                  </c:pt>
                  <c:pt idx="4">
                    <c:v>1</c:v>
                  </c:pt>
                  <c:pt idx="5">
                    <c:v>2</c:v>
                  </c:pt>
                  <c:pt idx="6">
                    <c:v>1</c:v>
                  </c:pt>
                </c:numCache>
              </c:numRef>
            </c:plus>
            <c:minus>
              <c:numRef>
                <c:f>example!$I$2:$I$8</c:f>
                <c:numCache>
                  <c:formatCode>General</c:formatCode>
                  <c:ptCount val="7"/>
                  <c:pt idx="0">
                    <c:v>2</c:v>
                  </c:pt>
                  <c:pt idx="1">
                    <c:v>2</c:v>
                  </c:pt>
                  <c:pt idx="2">
                    <c:v>3</c:v>
                  </c:pt>
                  <c:pt idx="3">
                    <c:v>1</c:v>
                  </c:pt>
                  <c:pt idx="4">
                    <c:v>1</c:v>
                  </c:pt>
                  <c:pt idx="5">
                    <c:v>2</c:v>
                  </c:pt>
                  <c:pt idx="6">
                    <c:v>1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xVal>
            <c:numRef>
              <c:f>example!$F$2:$F$8</c:f>
              <c:numCache>
                <c:formatCode>General</c:formatCode>
                <c:ptCount val="7"/>
                <c:pt idx="0">
                  <c:v>2</c:v>
                </c:pt>
                <c:pt idx="1">
                  <c:v>4</c:v>
                </c:pt>
                <c:pt idx="2">
                  <c:v>6</c:v>
                </c:pt>
                <c:pt idx="3">
                  <c:v>8</c:v>
                </c:pt>
                <c:pt idx="4">
                  <c:v>10</c:v>
                </c:pt>
                <c:pt idx="5">
                  <c:v>12</c:v>
                </c:pt>
                <c:pt idx="6">
                  <c:v>14</c:v>
                </c:pt>
              </c:numCache>
            </c:numRef>
          </c:xVal>
          <c:yVal>
            <c:numRef>
              <c:f>example!$G$2:$G$8</c:f>
              <c:numCache>
                <c:formatCode>General</c:formatCode>
                <c:ptCount val="7"/>
                <c:pt idx="0">
                  <c:v>4.7488285770000003</c:v>
                </c:pt>
                <c:pt idx="1">
                  <c:v>4.020549141</c:v>
                </c:pt>
                <c:pt idx="2">
                  <c:v>2.8883308859999999</c:v>
                </c:pt>
                <c:pt idx="3">
                  <c:v>1.4659261589999999</c:v>
                </c:pt>
                <c:pt idx="4">
                  <c:v>-0.10375807200000001</c:v>
                </c:pt>
                <c:pt idx="5">
                  <c:v>-1.663017878</c:v>
                </c:pt>
                <c:pt idx="6">
                  <c:v>-3.0551966570000002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6216-4052-A658-8968041C1DF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498190175"/>
        <c:axId val="1505752895"/>
      </c:scatterChart>
      <c:valAx>
        <c:axId val="1498190175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05752895"/>
        <c:crosses val="autoZero"/>
        <c:crossBetween val="midCat"/>
      </c:valAx>
      <c:valAx>
        <c:axId val="150575289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98190175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C04A71-2104-4E25-AB0F-A51A943EE9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F3D2719-F708-48D6-A9E0-22C88E4429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55AE3F-F681-43AD-A5F4-BB01FE8B5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A6A23-F0F8-40C6-92EB-1F9259513C66}" type="datetimeFigureOut">
              <a:rPr lang="en-US" smtClean="0"/>
              <a:t>1/4/2021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E4019A-C010-4F88-A1FD-8E24A0D971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42359E-BE63-46BA-9BB9-C21E2C464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30C9D-3169-4EDF-A70B-A3A13E0222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339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2C700-69F6-468D-A3EF-C2CF58C4C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05B9E8-E445-4D16-A57C-514685A8D3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FAFA6C-6022-4AEC-8F30-364A036A6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A6A23-F0F8-40C6-92EB-1F9259513C66}" type="datetimeFigureOut">
              <a:rPr lang="en-US" smtClean="0"/>
              <a:t>1/4/2021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CF4022-9766-4DE2-B729-2E5B933CBC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DF262F-071B-4E82-953D-435C6D64CA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30C9D-3169-4EDF-A70B-A3A13E0222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3334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6D12156-C3AF-410F-8F2E-57ADAC7719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71D652-09DB-4A48-9FB7-5608239382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6858D8-F249-4169-B064-2DDCAD71EF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A6A23-F0F8-40C6-92EB-1F9259513C66}" type="datetimeFigureOut">
              <a:rPr lang="en-US" smtClean="0"/>
              <a:t>1/4/2021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5263CB-C807-4664-8687-0C022C4F36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6D43AD-CCF4-49E9-AD24-E97E609C2B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30C9D-3169-4EDF-A70B-A3A13E0222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7796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256E3-A7C7-4BE6-BD44-D4B1095CD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011F8D-17EE-42DF-AFFE-E5A48F7A16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012E3A-BFF4-4A3F-9306-8AE28B4DD4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A6A23-F0F8-40C6-92EB-1F9259513C66}" type="datetimeFigureOut">
              <a:rPr lang="en-US" smtClean="0"/>
              <a:t>1/4/2021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AB61A0-C49B-44BB-9FC2-2EE015341C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8E5D2C-4195-4D90-89F5-93D340831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30C9D-3169-4EDF-A70B-A3A13E0222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887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2A945-F432-42FB-ACF1-486BA33FC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FB0544-C57A-4A78-B863-B62E2E6251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006551-FCB3-4B46-9B1C-99F0665824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A6A23-F0F8-40C6-92EB-1F9259513C66}" type="datetimeFigureOut">
              <a:rPr lang="en-US" smtClean="0"/>
              <a:t>1/4/2021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43071B-E5A2-4A94-B85F-C8A122B899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02C625-90C2-44DE-A2AC-ED33DC261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30C9D-3169-4EDF-A70B-A3A13E0222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3884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6FE92-8B95-4734-BD5C-32BD37BF3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8FF69F-82F6-45A6-935A-5670732DAD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62C3F5-BDE9-4B6E-AB32-6A9F90EB69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C24C0F-109C-41E9-A4BB-92EA3BA45A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A6A23-F0F8-40C6-92EB-1F9259513C66}" type="datetimeFigureOut">
              <a:rPr lang="en-US" smtClean="0"/>
              <a:t>1/4/2021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88B80A-1A5A-416E-B054-95272CA0D5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BBF4FB-D96B-4CAE-B690-CA2AC4DDB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30C9D-3169-4EDF-A70B-A3A13E0222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6582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9E967B-F35C-4B9B-85C3-54CBA50890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AFD9C0-F051-4F96-9E03-84098B476A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F92225-DF26-492B-AB5A-41081B6BAE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9EC7B9-949D-41F7-BD81-B87B788A6A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A3500F7-D037-48AD-8DCD-85914905D7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47B37AF-3A3B-4D5D-86B2-80051B285A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A6A23-F0F8-40C6-92EB-1F9259513C66}" type="datetimeFigureOut">
              <a:rPr lang="en-US" smtClean="0"/>
              <a:t>1/4/2021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1D45BF-8029-4547-A8DB-2F97E5C47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E1F85A0-214B-4C9D-A924-0E73807AB2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30C9D-3169-4EDF-A70B-A3A13E0222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582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7E73FF-F3F1-4B6C-A36E-142EC7443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D05605-9A9E-44C8-8292-21A749BA27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A6A23-F0F8-40C6-92EB-1F9259513C66}" type="datetimeFigureOut">
              <a:rPr lang="en-US" smtClean="0"/>
              <a:t>1/4/2021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CCD2E0-8AEE-40E9-AB6B-779E6C9ED3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F9A88F-0757-4B50-9AF8-B2E391ECE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30C9D-3169-4EDF-A70B-A3A13E0222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8516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77C132B-6BE7-4EFF-9BF3-A00FA4DA33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A6A23-F0F8-40C6-92EB-1F9259513C66}" type="datetimeFigureOut">
              <a:rPr lang="en-US" smtClean="0"/>
              <a:t>1/4/2021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C3D1829-27E2-41D3-ABF5-378A0DFB6A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5F1BB8-CAAB-4DB1-B748-976233564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30C9D-3169-4EDF-A70B-A3A13E0222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1752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5DCB19-AA23-49A2-A2B5-F16019EEF2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A1E9FF-F42F-4EB5-9470-8DCA9524A1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17AA9C-0393-4F7A-B901-E3D9085276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09E5F1-D7B9-4CFC-A223-B3516C933D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A6A23-F0F8-40C6-92EB-1F9259513C66}" type="datetimeFigureOut">
              <a:rPr lang="en-US" smtClean="0"/>
              <a:t>1/4/2021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907141-BDFC-4430-A679-ABC8712DE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390952-0A15-49B8-9877-366385129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30C9D-3169-4EDF-A70B-A3A13E0222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6091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C257FB-0CE3-4230-B61C-E5DD1125C6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DB2DD37-4716-4A0E-B781-4FFB5F9D39F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591CE6-FCE9-4BDC-AC8A-96E8AB3784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798B45-7AE0-41A4-B6EE-59CA6FBD8B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A6A23-F0F8-40C6-92EB-1F9259513C66}" type="datetimeFigureOut">
              <a:rPr lang="en-US" smtClean="0"/>
              <a:t>1/4/2021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90CD4F-4E76-4D23-AF11-58428F94D4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EFE750-8DCE-4E53-9F04-FE235CE49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30C9D-3169-4EDF-A70B-A3A13E0222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4968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2EFB227-31B0-4E1D-9351-03A7E70B73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B190CF-903F-408C-A656-8C55C5E28B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46951D-8A86-4B9E-9824-D8A5BA37FE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1A6A23-F0F8-40C6-92EB-1F9259513C66}" type="datetimeFigureOut">
              <a:rPr lang="en-US" smtClean="0"/>
              <a:t>1/4/2021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5AC98B-3F95-4B68-BC5B-29DDA64CAE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049E51-EA84-47A3-AA5D-8D9ACE984D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330C9D-3169-4EDF-A70B-A3A13E0222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9694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meBXuTIPJQk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www.mrl.ucsb.edu/~seshadri/PreparingFigures-February2020.pdf" TargetMode="External"/><Relationship Id="rId4" Type="http://schemas.openxmlformats.org/officeDocument/2006/relationships/hyperlink" Target="http://www.treesmapsandtheorems.com/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5">
            <a:extLst>
              <a:ext uri="{FF2B5EF4-FFF2-40B4-BE49-F238E27FC236}">
                <a16:creationId xmlns:a16="http://schemas.microsoft.com/office/drawing/2014/main" id="{5094636B-F57B-4323-9756-64997F4A65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40377" y="184033"/>
            <a:ext cx="10328564" cy="784514"/>
          </a:xfrm>
        </p:spPr>
        <p:txBody>
          <a:bodyPr>
            <a:normAutofit fontScale="90000"/>
          </a:bodyPr>
          <a:lstStyle/>
          <a:p>
            <a:r>
              <a:rPr lang="en-US" sz="3200" dirty="0">
                <a:solidFill>
                  <a:srgbClr val="CB1B4F"/>
                </a:solidFill>
                <a:latin typeface="Myriad Pro" pitchFamily="34" charset="0"/>
              </a:rPr>
              <a:t>Using python to prepare beautiful, effective scientific figures</a:t>
            </a:r>
            <a:br>
              <a:rPr lang="en-US" sz="3200" dirty="0">
                <a:solidFill>
                  <a:srgbClr val="CB1B4F"/>
                </a:solidFill>
                <a:latin typeface="Myriad Pro" pitchFamily="34" charset="0"/>
              </a:rPr>
            </a:br>
            <a:r>
              <a:rPr lang="en-US" sz="3200" dirty="0">
                <a:solidFill>
                  <a:srgbClr val="CB1B4F"/>
                </a:solidFill>
                <a:latin typeface="Myriad Pro" pitchFamily="34" charset="0"/>
              </a:rPr>
              <a:t>Part I: What are the hallmarks of a good vs bad figure?</a:t>
            </a:r>
          </a:p>
        </p:txBody>
      </p:sp>
      <p:sp>
        <p:nvSpPr>
          <p:cNvPr id="10" name="Title 5">
            <a:extLst>
              <a:ext uri="{FF2B5EF4-FFF2-40B4-BE49-F238E27FC236}">
                <a16:creationId xmlns:a16="http://schemas.microsoft.com/office/drawing/2014/main" id="{392FAC82-0BB3-4076-9024-241CAECD57EF}"/>
              </a:ext>
            </a:extLst>
          </p:cNvPr>
          <p:cNvSpPr txBox="1">
            <a:spLocks/>
          </p:cNvSpPr>
          <p:nvPr/>
        </p:nvSpPr>
        <p:spPr>
          <a:xfrm>
            <a:off x="6682753" y="2519796"/>
            <a:ext cx="4998027" cy="189634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dirty="0">
                <a:latin typeface="Myriad Pro" pitchFamily="34" charset="0"/>
              </a:rPr>
              <a:t>Taylor D. Sparks, </a:t>
            </a:r>
          </a:p>
          <a:p>
            <a:pPr algn="l"/>
            <a:r>
              <a:rPr lang="en-US" sz="2400" dirty="0">
                <a:latin typeface="Myriad Pro" pitchFamily="34" charset="0"/>
              </a:rPr>
              <a:t>Materials Science and Engineering, </a:t>
            </a:r>
          </a:p>
          <a:p>
            <a:pPr algn="l"/>
            <a:r>
              <a:rPr lang="en-US" sz="2400" dirty="0">
                <a:latin typeface="Myriad Pro" pitchFamily="34" charset="0"/>
              </a:rPr>
              <a:t>University of Utah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41C0596-5965-4FC8-A79F-192B6C0FE0F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220" y="1295222"/>
            <a:ext cx="5806452" cy="4709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5527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91BDAB29-AD93-4B9D-8294-AECBBBD3438F}"/>
              </a:ext>
            </a:extLst>
          </p:cNvPr>
          <p:cNvSpPr/>
          <p:nvPr/>
        </p:nvSpPr>
        <p:spPr>
          <a:xfrm>
            <a:off x="0" y="0"/>
            <a:ext cx="12192000" cy="592282"/>
          </a:xfrm>
          <a:prstGeom prst="rect">
            <a:avLst/>
          </a:prstGeom>
          <a:solidFill>
            <a:srgbClr val="CB1B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CC5A360-5AF4-4FE2-874A-8BF43579107D}"/>
              </a:ext>
            </a:extLst>
          </p:cNvPr>
          <p:cNvCxnSpPr>
            <a:cxnSpLocks/>
          </p:cNvCxnSpPr>
          <p:nvPr/>
        </p:nvCxnSpPr>
        <p:spPr>
          <a:xfrm>
            <a:off x="1343890" y="5941287"/>
            <a:ext cx="3200400" cy="0"/>
          </a:xfrm>
          <a:prstGeom prst="straightConnector1">
            <a:avLst/>
          </a:prstGeom>
          <a:ln w="508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5578C23-9B56-4193-A3CF-C9438B51401D}"/>
              </a:ext>
            </a:extLst>
          </p:cNvPr>
          <p:cNvSpPr txBox="1"/>
          <p:nvPr/>
        </p:nvSpPr>
        <p:spPr>
          <a:xfrm>
            <a:off x="2116780" y="6120107"/>
            <a:ext cx="16546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3.5 inches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01C1250-875A-4658-AAD8-7E64F79AA1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890" y="614767"/>
            <a:ext cx="3200400" cy="304428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C5B2770-132D-4A8E-A8C1-CCAE351C84CF}"/>
              </a:ext>
            </a:extLst>
          </p:cNvPr>
          <p:cNvSpPr/>
          <p:nvPr/>
        </p:nvSpPr>
        <p:spPr>
          <a:xfrm>
            <a:off x="0" y="0"/>
            <a:ext cx="12192000" cy="495293"/>
          </a:xfrm>
          <a:prstGeom prst="rect">
            <a:avLst/>
          </a:prstGeom>
          <a:solidFill>
            <a:srgbClr val="CB1B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E23C2C-C093-4CC5-B0E1-77069157161A}"/>
              </a:ext>
            </a:extLst>
          </p:cNvPr>
          <p:cNvSpPr txBox="1"/>
          <p:nvPr/>
        </p:nvSpPr>
        <p:spPr>
          <a:xfrm>
            <a:off x="0" y="667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Side-by-side comparison makes improvement obvious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7A7B113-F52D-4847-92F9-1859C0757F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3890" y="3710168"/>
            <a:ext cx="3200400" cy="192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1255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66195D8-D408-4EBD-B6CE-26ADCD4FD588}"/>
              </a:ext>
            </a:extLst>
          </p:cNvPr>
          <p:cNvSpPr/>
          <p:nvPr/>
        </p:nvSpPr>
        <p:spPr>
          <a:xfrm>
            <a:off x="0" y="0"/>
            <a:ext cx="12192000" cy="592282"/>
          </a:xfrm>
          <a:prstGeom prst="rect">
            <a:avLst/>
          </a:prstGeom>
          <a:solidFill>
            <a:srgbClr val="CB1B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C5B2770-132D-4A8E-A8C1-CCAE351C84CF}"/>
              </a:ext>
            </a:extLst>
          </p:cNvPr>
          <p:cNvSpPr/>
          <p:nvPr/>
        </p:nvSpPr>
        <p:spPr>
          <a:xfrm>
            <a:off x="0" y="0"/>
            <a:ext cx="12192000" cy="495293"/>
          </a:xfrm>
          <a:prstGeom prst="rect">
            <a:avLst/>
          </a:prstGeom>
          <a:solidFill>
            <a:srgbClr val="CB1B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E23C2C-C093-4CC5-B0E1-77069157161A}"/>
              </a:ext>
            </a:extLst>
          </p:cNvPr>
          <p:cNvSpPr txBox="1"/>
          <p:nvPr/>
        </p:nvSpPr>
        <p:spPr>
          <a:xfrm>
            <a:off x="0" y="667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What makes a color a good choice?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C35D60B-62BE-4122-92A5-A2C141324A97}"/>
              </a:ext>
            </a:extLst>
          </p:cNvPr>
          <p:cNvSpPr txBox="1"/>
          <p:nvPr/>
        </p:nvSpPr>
        <p:spPr>
          <a:xfrm>
            <a:off x="667109" y="1127414"/>
            <a:ext cx="1147986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CB1B4F"/>
                </a:solidFill>
              </a:rPr>
              <a:t>Makes it easier for a viewer to interpret the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CB1B4F"/>
                </a:solidFill>
              </a:rPr>
              <a:t>Draws attention to the appropriate parts of the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CB1B4F"/>
                </a:solidFill>
              </a:rPr>
              <a:t>Is accessible to all viewers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CB1B4F"/>
                </a:solidFill>
              </a:rPr>
              <a:t>Is aesthetically pleasing and beautiful</a:t>
            </a:r>
          </a:p>
        </p:txBody>
      </p:sp>
    </p:spTree>
    <p:extLst>
      <p:ext uri="{BB962C8B-B14F-4D97-AF65-F5344CB8AC3E}">
        <p14:creationId xmlns:p14="http://schemas.microsoft.com/office/powerpoint/2010/main" val="1123013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C72F752-1505-4D77-A9CB-B7125AA0B9C6}"/>
              </a:ext>
            </a:extLst>
          </p:cNvPr>
          <p:cNvSpPr/>
          <p:nvPr/>
        </p:nvSpPr>
        <p:spPr>
          <a:xfrm>
            <a:off x="0" y="0"/>
            <a:ext cx="12192000" cy="592282"/>
          </a:xfrm>
          <a:prstGeom prst="rect">
            <a:avLst/>
          </a:prstGeom>
          <a:solidFill>
            <a:srgbClr val="CB1B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C5B2770-132D-4A8E-A8C1-CCAE351C84CF}"/>
              </a:ext>
            </a:extLst>
          </p:cNvPr>
          <p:cNvSpPr/>
          <p:nvPr/>
        </p:nvSpPr>
        <p:spPr>
          <a:xfrm>
            <a:off x="0" y="0"/>
            <a:ext cx="12192000" cy="495293"/>
          </a:xfrm>
          <a:prstGeom prst="rect">
            <a:avLst/>
          </a:prstGeom>
          <a:solidFill>
            <a:srgbClr val="CB1B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E23C2C-C093-4CC5-B0E1-77069157161A}"/>
              </a:ext>
            </a:extLst>
          </p:cNvPr>
          <p:cNvSpPr txBox="1"/>
          <p:nvPr/>
        </p:nvSpPr>
        <p:spPr>
          <a:xfrm>
            <a:off x="0" y="667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Colorbrewer2.org makes color selection pretty simple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F2F136-1DDC-4D7A-ADCA-043CA57883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2022" y="674614"/>
            <a:ext cx="8448136" cy="6010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4338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3CD651A-5A0A-4706-B311-1D97CADB8B2E}"/>
              </a:ext>
            </a:extLst>
          </p:cNvPr>
          <p:cNvSpPr/>
          <p:nvPr/>
        </p:nvSpPr>
        <p:spPr>
          <a:xfrm>
            <a:off x="0" y="0"/>
            <a:ext cx="12192000" cy="592282"/>
          </a:xfrm>
          <a:prstGeom prst="rect">
            <a:avLst/>
          </a:prstGeom>
          <a:solidFill>
            <a:srgbClr val="CB1B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C5B2770-132D-4A8E-A8C1-CCAE351C84CF}"/>
              </a:ext>
            </a:extLst>
          </p:cNvPr>
          <p:cNvSpPr/>
          <p:nvPr/>
        </p:nvSpPr>
        <p:spPr>
          <a:xfrm>
            <a:off x="0" y="0"/>
            <a:ext cx="12192000" cy="495293"/>
          </a:xfrm>
          <a:prstGeom prst="rect">
            <a:avLst/>
          </a:prstGeom>
          <a:solidFill>
            <a:srgbClr val="CB1B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E23C2C-C093-4CC5-B0E1-77069157161A}"/>
              </a:ext>
            </a:extLst>
          </p:cNvPr>
          <p:cNvSpPr txBox="1"/>
          <p:nvPr/>
        </p:nvSpPr>
        <p:spPr>
          <a:xfrm>
            <a:off x="0" y="667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Seaborn library has many wonderful color choices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AE0C481-6A34-491D-8BD9-889AA3EC4B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999" y="828252"/>
            <a:ext cx="5682385" cy="550652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A9D9A6C-A1D1-4909-A6DB-DDCCF10838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5491" y="617184"/>
            <a:ext cx="4146909" cy="25044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AD07FC6-69E6-46EA-832B-BC75985E86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5491" y="3180003"/>
            <a:ext cx="4146909" cy="120015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84D6D7F-2DAD-4BC3-81F4-75AD20A78B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35491" y="4429968"/>
            <a:ext cx="4096111" cy="113640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223C565-B9F3-4E6C-BCE5-4E36AACB76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35491" y="5647144"/>
            <a:ext cx="4086204" cy="1156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3680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EBEB5FC-7F19-4AFB-AC4D-3CCADF33C170}"/>
              </a:ext>
            </a:extLst>
          </p:cNvPr>
          <p:cNvSpPr/>
          <p:nvPr/>
        </p:nvSpPr>
        <p:spPr>
          <a:xfrm>
            <a:off x="0" y="0"/>
            <a:ext cx="12192000" cy="592282"/>
          </a:xfrm>
          <a:prstGeom prst="rect">
            <a:avLst/>
          </a:prstGeom>
          <a:solidFill>
            <a:srgbClr val="CB1B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CC5A360-5AF4-4FE2-874A-8BF43579107D}"/>
              </a:ext>
            </a:extLst>
          </p:cNvPr>
          <p:cNvCxnSpPr>
            <a:cxnSpLocks/>
          </p:cNvCxnSpPr>
          <p:nvPr/>
        </p:nvCxnSpPr>
        <p:spPr>
          <a:xfrm>
            <a:off x="1343890" y="5519882"/>
            <a:ext cx="4572000" cy="0"/>
          </a:xfrm>
          <a:prstGeom prst="straightConnector1">
            <a:avLst/>
          </a:prstGeom>
          <a:ln w="508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5578C23-9B56-4193-A3CF-C9438B51401D}"/>
              </a:ext>
            </a:extLst>
          </p:cNvPr>
          <p:cNvSpPr txBox="1"/>
          <p:nvPr/>
        </p:nvSpPr>
        <p:spPr>
          <a:xfrm>
            <a:off x="2813050" y="5842000"/>
            <a:ext cx="13805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5 inches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E9FB5C-A462-47FE-9BBB-3DBC759C60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3890" y="1460242"/>
            <a:ext cx="4572000" cy="348867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EFFE4D1-A2E1-4292-9794-209A90AEC8DD}"/>
              </a:ext>
            </a:extLst>
          </p:cNvPr>
          <p:cNvSpPr/>
          <p:nvPr/>
        </p:nvSpPr>
        <p:spPr>
          <a:xfrm>
            <a:off x="0" y="0"/>
            <a:ext cx="12192000" cy="495293"/>
          </a:xfrm>
          <a:prstGeom prst="rect">
            <a:avLst/>
          </a:prstGeom>
          <a:solidFill>
            <a:srgbClr val="CB1B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37D2DC-671B-4CF2-B5DF-BD53B21CD451}"/>
              </a:ext>
            </a:extLst>
          </p:cNvPr>
          <p:cNvSpPr txBox="1"/>
          <p:nvPr/>
        </p:nvSpPr>
        <p:spPr>
          <a:xfrm>
            <a:off x="0" y="667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Insets are usually done poorly</a:t>
            </a:r>
          </a:p>
        </p:txBody>
      </p:sp>
    </p:spTree>
    <p:extLst>
      <p:ext uri="{BB962C8B-B14F-4D97-AF65-F5344CB8AC3E}">
        <p14:creationId xmlns:p14="http://schemas.microsoft.com/office/powerpoint/2010/main" val="39849521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C3C75115-C9F8-46B7-9E89-1978817E8C26}"/>
              </a:ext>
            </a:extLst>
          </p:cNvPr>
          <p:cNvSpPr/>
          <p:nvPr/>
        </p:nvSpPr>
        <p:spPr>
          <a:xfrm>
            <a:off x="0" y="0"/>
            <a:ext cx="12192000" cy="592282"/>
          </a:xfrm>
          <a:prstGeom prst="rect">
            <a:avLst/>
          </a:prstGeom>
          <a:solidFill>
            <a:srgbClr val="CB1B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E9FB5C-A462-47FE-9BBB-3DBC759C60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3891" y="1460243"/>
            <a:ext cx="3200400" cy="244207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EFFE4D1-A2E1-4292-9794-209A90AEC8DD}"/>
              </a:ext>
            </a:extLst>
          </p:cNvPr>
          <p:cNvSpPr/>
          <p:nvPr/>
        </p:nvSpPr>
        <p:spPr>
          <a:xfrm>
            <a:off x="0" y="0"/>
            <a:ext cx="12192000" cy="495293"/>
          </a:xfrm>
          <a:prstGeom prst="rect">
            <a:avLst/>
          </a:prstGeom>
          <a:solidFill>
            <a:srgbClr val="CB1B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37D2DC-671B-4CF2-B5DF-BD53B21CD451}"/>
              </a:ext>
            </a:extLst>
          </p:cNvPr>
          <p:cNvSpPr txBox="1"/>
          <p:nvPr/>
        </p:nvSpPr>
        <p:spPr>
          <a:xfrm>
            <a:off x="0" y="667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Insets are usually done poorly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F3E03B-A32C-4596-ADAD-FD07B1E42612}"/>
              </a:ext>
            </a:extLst>
          </p:cNvPr>
          <p:cNvSpPr txBox="1"/>
          <p:nvPr/>
        </p:nvSpPr>
        <p:spPr>
          <a:xfrm>
            <a:off x="6510670" y="3687340"/>
            <a:ext cx="53765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from Sparks’ very first paper</a:t>
            </a:r>
          </a:p>
        </p:txBody>
      </p:sp>
      <p:cxnSp>
        <p:nvCxnSpPr>
          <p:cNvPr id="11" name="Connector: Curved 10">
            <a:extLst>
              <a:ext uri="{FF2B5EF4-FFF2-40B4-BE49-F238E27FC236}">
                <a16:creationId xmlns:a16="http://schemas.microsoft.com/office/drawing/2014/main" id="{ABDACAE6-7D03-40BC-8456-9C2050CCBED2}"/>
              </a:ext>
            </a:extLst>
          </p:cNvPr>
          <p:cNvCxnSpPr>
            <a:cxnSpLocks/>
            <a:stCxn id="10" idx="1"/>
            <a:endCxn id="4" idx="3"/>
          </p:cNvCxnSpPr>
          <p:nvPr/>
        </p:nvCxnSpPr>
        <p:spPr>
          <a:xfrm rot="10800000">
            <a:off x="4544292" y="2681280"/>
            <a:ext cx="1966379" cy="1267671"/>
          </a:xfrm>
          <a:prstGeom prst="curvedConnector3">
            <a:avLst/>
          </a:prstGeom>
          <a:ln w="28575">
            <a:solidFill>
              <a:srgbClr val="CB1B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Picard Facepalm GIF by MOODMAN - Find &amp; Share on GIPHY">
            <a:extLst>
              <a:ext uri="{FF2B5EF4-FFF2-40B4-BE49-F238E27FC236}">
                <a16:creationId xmlns:a16="http://schemas.microsoft.com/office/drawing/2014/main" id="{FB48187C-AB6C-42F2-8DFE-545287BC654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2665" y="1020340"/>
            <a:ext cx="361950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1A9DB2E-1C3B-4128-98D8-256670AE5AE1}"/>
              </a:ext>
            </a:extLst>
          </p:cNvPr>
          <p:cNvCxnSpPr>
            <a:cxnSpLocks/>
          </p:cNvCxnSpPr>
          <p:nvPr/>
        </p:nvCxnSpPr>
        <p:spPr>
          <a:xfrm>
            <a:off x="1306676" y="4431464"/>
            <a:ext cx="3200400" cy="0"/>
          </a:xfrm>
          <a:prstGeom prst="straightConnector1">
            <a:avLst/>
          </a:prstGeom>
          <a:ln w="508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F7B059A-A5C7-4F9E-9255-7DCD6775F7EF}"/>
              </a:ext>
            </a:extLst>
          </p:cNvPr>
          <p:cNvSpPr txBox="1"/>
          <p:nvPr/>
        </p:nvSpPr>
        <p:spPr>
          <a:xfrm>
            <a:off x="2079566" y="4610284"/>
            <a:ext cx="16546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3.5 inches</a:t>
            </a:r>
          </a:p>
        </p:txBody>
      </p:sp>
    </p:spTree>
    <p:extLst>
      <p:ext uri="{BB962C8B-B14F-4D97-AF65-F5344CB8AC3E}">
        <p14:creationId xmlns:p14="http://schemas.microsoft.com/office/powerpoint/2010/main" val="17656134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18764E8-35C9-474B-93BE-02FFF504477C}"/>
              </a:ext>
            </a:extLst>
          </p:cNvPr>
          <p:cNvSpPr/>
          <p:nvPr/>
        </p:nvSpPr>
        <p:spPr>
          <a:xfrm>
            <a:off x="0" y="0"/>
            <a:ext cx="12192000" cy="592282"/>
          </a:xfrm>
          <a:prstGeom prst="rect">
            <a:avLst/>
          </a:prstGeom>
          <a:solidFill>
            <a:srgbClr val="CB1B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CC5A360-5AF4-4FE2-874A-8BF43579107D}"/>
              </a:ext>
            </a:extLst>
          </p:cNvPr>
          <p:cNvCxnSpPr>
            <a:cxnSpLocks/>
          </p:cNvCxnSpPr>
          <p:nvPr/>
        </p:nvCxnSpPr>
        <p:spPr>
          <a:xfrm>
            <a:off x="1343890" y="4467257"/>
            <a:ext cx="4572000" cy="0"/>
          </a:xfrm>
          <a:prstGeom prst="straightConnector1">
            <a:avLst/>
          </a:prstGeom>
          <a:ln w="508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5578C23-9B56-4193-A3CF-C9438B51401D}"/>
              </a:ext>
            </a:extLst>
          </p:cNvPr>
          <p:cNvSpPr txBox="1"/>
          <p:nvPr/>
        </p:nvSpPr>
        <p:spPr>
          <a:xfrm>
            <a:off x="2939637" y="4768110"/>
            <a:ext cx="13805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5 inches</a:t>
            </a: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216B1098-A82B-492F-BBF4-E54C7F36AF5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39181882"/>
              </p:ext>
            </p:extLst>
          </p:nvPr>
        </p:nvGraphicFramePr>
        <p:xfrm>
          <a:off x="1344545" y="1168404"/>
          <a:ext cx="4571346" cy="27428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122ECFF5-5E4D-4292-9D6E-DE19D6919340}"/>
              </a:ext>
            </a:extLst>
          </p:cNvPr>
          <p:cNvSpPr/>
          <p:nvPr/>
        </p:nvSpPr>
        <p:spPr>
          <a:xfrm>
            <a:off x="0" y="0"/>
            <a:ext cx="12192000" cy="495293"/>
          </a:xfrm>
          <a:prstGeom prst="rect">
            <a:avLst/>
          </a:prstGeom>
          <a:solidFill>
            <a:srgbClr val="CB1B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06286B-94D8-4D61-A218-52FD158FFE53}"/>
              </a:ext>
            </a:extLst>
          </p:cNvPr>
          <p:cNvSpPr txBox="1"/>
          <p:nvPr/>
        </p:nvSpPr>
        <p:spPr>
          <a:xfrm>
            <a:off x="0" y="667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Another bad figure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C1D903-1A2E-45F8-AA18-C4EECAFCB275}"/>
              </a:ext>
            </a:extLst>
          </p:cNvPr>
          <p:cNvSpPr txBox="1"/>
          <p:nvPr/>
        </p:nvSpPr>
        <p:spPr>
          <a:xfrm>
            <a:off x="6026727" y="1127414"/>
            <a:ext cx="612024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CB1B4F"/>
                </a:solidFill>
              </a:rPr>
              <a:t>Orange data set looks nearly flat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CB1B4F"/>
                </a:solidFill>
              </a:rPr>
              <a:t>Both data sets nearly overlap with the x-axis</a:t>
            </a:r>
          </a:p>
        </p:txBody>
      </p:sp>
    </p:spTree>
    <p:extLst>
      <p:ext uri="{BB962C8B-B14F-4D97-AF65-F5344CB8AC3E}">
        <p14:creationId xmlns:p14="http://schemas.microsoft.com/office/powerpoint/2010/main" val="18475012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F444C80-765F-4CE9-9E59-A0B8AE08CE5E}"/>
              </a:ext>
            </a:extLst>
          </p:cNvPr>
          <p:cNvSpPr/>
          <p:nvPr/>
        </p:nvSpPr>
        <p:spPr>
          <a:xfrm>
            <a:off x="0" y="0"/>
            <a:ext cx="12192000" cy="592282"/>
          </a:xfrm>
          <a:prstGeom prst="rect">
            <a:avLst/>
          </a:prstGeom>
          <a:solidFill>
            <a:srgbClr val="CB1B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22ECFF5-5E4D-4292-9D6E-DE19D6919340}"/>
              </a:ext>
            </a:extLst>
          </p:cNvPr>
          <p:cNvSpPr/>
          <p:nvPr/>
        </p:nvSpPr>
        <p:spPr>
          <a:xfrm>
            <a:off x="0" y="0"/>
            <a:ext cx="12192000" cy="495293"/>
          </a:xfrm>
          <a:prstGeom prst="rect">
            <a:avLst/>
          </a:prstGeom>
          <a:solidFill>
            <a:srgbClr val="CB1B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06286B-94D8-4D61-A218-52FD158FFE53}"/>
              </a:ext>
            </a:extLst>
          </p:cNvPr>
          <p:cNvSpPr txBox="1"/>
          <p:nvPr/>
        </p:nvSpPr>
        <p:spPr>
          <a:xfrm>
            <a:off x="0" y="667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Another bad figure… is made worse in two-column format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FA278CD-4301-4A3E-8CF5-D92A9B4BC604}"/>
              </a:ext>
            </a:extLst>
          </p:cNvPr>
          <p:cNvCxnSpPr>
            <a:cxnSpLocks/>
          </p:cNvCxnSpPr>
          <p:nvPr/>
        </p:nvCxnSpPr>
        <p:spPr>
          <a:xfrm>
            <a:off x="1343890" y="4146804"/>
            <a:ext cx="3200400" cy="0"/>
          </a:xfrm>
          <a:prstGeom prst="straightConnector1">
            <a:avLst/>
          </a:prstGeom>
          <a:ln w="508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987CA19-E3FA-49ED-88E0-4D1EC70FAF0B}"/>
              </a:ext>
            </a:extLst>
          </p:cNvPr>
          <p:cNvSpPr txBox="1"/>
          <p:nvPr/>
        </p:nvSpPr>
        <p:spPr>
          <a:xfrm>
            <a:off x="2074678" y="4421076"/>
            <a:ext cx="16546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3.5 inches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8AD5F7C-7D4D-4065-998C-6E4B26017D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3890" y="1714380"/>
            <a:ext cx="3200400" cy="1922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6573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812887B-0020-47D4-B86F-F5B245EE5078}"/>
              </a:ext>
            </a:extLst>
          </p:cNvPr>
          <p:cNvSpPr/>
          <p:nvPr/>
        </p:nvSpPr>
        <p:spPr>
          <a:xfrm>
            <a:off x="0" y="0"/>
            <a:ext cx="12192000" cy="592282"/>
          </a:xfrm>
          <a:prstGeom prst="rect">
            <a:avLst/>
          </a:prstGeom>
          <a:solidFill>
            <a:srgbClr val="CB1B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CC5A360-5AF4-4FE2-874A-8BF43579107D}"/>
              </a:ext>
            </a:extLst>
          </p:cNvPr>
          <p:cNvCxnSpPr>
            <a:cxnSpLocks/>
          </p:cNvCxnSpPr>
          <p:nvPr/>
        </p:nvCxnSpPr>
        <p:spPr>
          <a:xfrm>
            <a:off x="764416" y="5519882"/>
            <a:ext cx="4572000" cy="0"/>
          </a:xfrm>
          <a:prstGeom prst="straightConnector1">
            <a:avLst/>
          </a:prstGeom>
          <a:ln w="508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5578C23-9B56-4193-A3CF-C9438B51401D}"/>
              </a:ext>
            </a:extLst>
          </p:cNvPr>
          <p:cNvSpPr txBox="1"/>
          <p:nvPr/>
        </p:nvSpPr>
        <p:spPr>
          <a:xfrm>
            <a:off x="2360162" y="5829337"/>
            <a:ext cx="13805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5 inches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838797-AC01-495E-A1D5-177CFB8CAF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4415" y="767053"/>
            <a:ext cx="4572001" cy="433909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B9FB14C-3607-4A99-9CD1-7F3E7A03AA64}"/>
              </a:ext>
            </a:extLst>
          </p:cNvPr>
          <p:cNvSpPr/>
          <p:nvPr/>
        </p:nvSpPr>
        <p:spPr>
          <a:xfrm>
            <a:off x="0" y="0"/>
            <a:ext cx="12192000" cy="495293"/>
          </a:xfrm>
          <a:prstGeom prst="rect">
            <a:avLst/>
          </a:prstGeom>
          <a:solidFill>
            <a:srgbClr val="CB1B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72C20F-F6C8-4191-AD6B-5977C6D715A4}"/>
              </a:ext>
            </a:extLst>
          </p:cNvPr>
          <p:cNvSpPr txBox="1"/>
          <p:nvPr/>
        </p:nvSpPr>
        <p:spPr>
          <a:xfrm>
            <a:off x="0" y="667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solidFill>
                  <a:schemeClr val="bg1"/>
                </a:solidFill>
              </a:rPr>
              <a:t>Multipanel</a:t>
            </a:r>
            <a:r>
              <a:rPr lang="en-US" sz="2800" dirty="0">
                <a:solidFill>
                  <a:schemeClr val="bg1"/>
                </a:solidFill>
              </a:rPr>
              <a:t> plots make a great alternative to insets!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7B9610-20A7-4F35-9042-C616F4E2E62A}"/>
              </a:ext>
            </a:extLst>
          </p:cNvPr>
          <p:cNvSpPr txBox="1"/>
          <p:nvPr/>
        </p:nvSpPr>
        <p:spPr>
          <a:xfrm>
            <a:off x="6026727" y="1127414"/>
            <a:ext cx="612024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rgbClr val="CB1B4F"/>
                </a:solidFill>
              </a:rPr>
              <a:t>Multipanel</a:t>
            </a:r>
            <a:r>
              <a:rPr lang="en-US" sz="2800" dirty="0">
                <a:solidFill>
                  <a:srgbClr val="CB1B4F"/>
                </a:solidFill>
              </a:rPr>
              <a:t> plots let us see the trends for both data clearly</a:t>
            </a:r>
          </a:p>
        </p:txBody>
      </p:sp>
    </p:spTree>
    <p:extLst>
      <p:ext uri="{BB962C8B-B14F-4D97-AF65-F5344CB8AC3E}">
        <p14:creationId xmlns:p14="http://schemas.microsoft.com/office/powerpoint/2010/main" val="33819293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E390405-0673-46D1-8E9C-42B205E7A5A6}"/>
              </a:ext>
            </a:extLst>
          </p:cNvPr>
          <p:cNvSpPr/>
          <p:nvPr/>
        </p:nvSpPr>
        <p:spPr>
          <a:xfrm>
            <a:off x="0" y="0"/>
            <a:ext cx="12192000" cy="592282"/>
          </a:xfrm>
          <a:prstGeom prst="rect">
            <a:avLst/>
          </a:prstGeom>
          <a:solidFill>
            <a:srgbClr val="CB1B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1EE6F16-A411-43AC-9536-3AC31D5B3A1A}"/>
              </a:ext>
            </a:extLst>
          </p:cNvPr>
          <p:cNvSpPr/>
          <p:nvPr/>
        </p:nvSpPr>
        <p:spPr>
          <a:xfrm>
            <a:off x="0" y="0"/>
            <a:ext cx="12192000" cy="495293"/>
          </a:xfrm>
          <a:prstGeom prst="rect">
            <a:avLst/>
          </a:prstGeom>
          <a:solidFill>
            <a:srgbClr val="CB1B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98AC5A-6AB3-453B-86AB-17DB5B67870A}"/>
              </a:ext>
            </a:extLst>
          </p:cNvPr>
          <p:cNvSpPr txBox="1"/>
          <p:nvPr/>
        </p:nvSpPr>
        <p:spPr>
          <a:xfrm>
            <a:off x="0" y="667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Micrographs need editing as well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9F2E351-B0B3-4FDD-8276-984E7DC7B0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476" y="739505"/>
            <a:ext cx="4572000" cy="3468250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FCAC5EF-46DE-4461-A935-657AC387B1CC}"/>
              </a:ext>
            </a:extLst>
          </p:cNvPr>
          <p:cNvCxnSpPr>
            <a:cxnSpLocks/>
          </p:cNvCxnSpPr>
          <p:nvPr/>
        </p:nvCxnSpPr>
        <p:spPr>
          <a:xfrm>
            <a:off x="849476" y="4727753"/>
            <a:ext cx="4572000" cy="0"/>
          </a:xfrm>
          <a:prstGeom prst="straightConnector1">
            <a:avLst/>
          </a:prstGeom>
          <a:ln w="508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788C7CB-6067-4D41-A0BC-5EA11C5133E6}"/>
              </a:ext>
            </a:extLst>
          </p:cNvPr>
          <p:cNvSpPr txBox="1"/>
          <p:nvPr/>
        </p:nvSpPr>
        <p:spPr>
          <a:xfrm>
            <a:off x="2445223" y="5028606"/>
            <a:ext cx="13805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5 inches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0947945-8A37-406A-9975-392262F993A5}"/>
              </a:ext>
            </a:extLst>
          </p:cNvPr>
          <p:cNvSpPr txBox="1"/>
          <p:nvPr/>
        </p:nvSpPr>
        <p:spPr>
          <a:xfrm>
            <a:off x="6026727" y="1127414"/>
            <a:ext cx="612024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CB1B4F"/>
                </a:solidFill>
              </a:rPr>
              <a:t>Do we really need all the superfluous information?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CB1B4F"/>
                </a:solidFill>
              </a:rPr>
              <a:t>We can make these square as well!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CB1B4F"/>
                </a:solidFill>
              </a:rPr>
              <a:t>Scale bar can’t be read and it’s the most important thing to read!</a:t>
            </a:r>
          </a:p>
        </p:txBody>
      </p:sp>
    </p:spTree>
    <p:extLst>
      <p:ext uri="{BB962C8B-B14F-4D97-AF65-F5344CB8AC3E}">
        <p14:creationId xmlns:p14="http://schemas.microsoft.com/office/powerpoint/2010/main" val="39931717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76D1D0F-53D7-4FEC-B7B1-852CE04808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8655" y="1864126"/>
            <a:ext cx="3755358" cy="4754883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926A5CBA-75EF-4885-AF0C-F91FF3BAE2A1}"/>
              </a:ext>
            </a:extLst>
          </p:cNvPr>
          <p:cNvSpPr/>
          <p:nvPr/>
        </p:nvSpPr>
        <p:spPr>
          <a:xfrm>
            <a:off x="0" y="0"/>
            <a:ext cx="12192000" cy="592282"/>
          </a:xfrm>
          <a:prstGeom prst="rect">
            <a:avLst/>
          </a:prstGeom>
          <a:solidFill>
            <a:srgbClr val="CB1B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B3B7AC5-0406-40C2-B8BB-099861A57FC2}"/>
              </a:ext>
            </a:extLst>
          </p:cNvPr>
          <p:cNvSpPr txBox="1"/>
          <p:nvPr/>
        </p:nvSpPr>
        <p:spPr>
          <a:xfrm>
            <a:off x="0" y="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There are many great resources available, I’m just presenting my opinion!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27587D9-1FF1-4968-8BCF-4775A29166FF}"/>
              </a:ext>
            </a:extLst>
          </p:cNvPr>
          <p:cNvSpPr txBox="1"/>
          <p:nvPr/>
        </p:nvSpPr>
        <p:spPr>
          <a:xfrm>
            <a:off x="282891" y="1376795"/>
            <a:ext cx="844660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dirty="0">
              <a:solidFill>
                <a:schemeClr val="tx2"/>
              </a:solidFill>
              <a:latin typeface="Myriad Pro" pitchFamily="34" charset="0"/>
            </a:endParaRPr>
          </a:p>
          <a:p>
            <a:endParaRPr lang="en-US" sz="2000" dirty="0">
              <a:solidFill>
                <a:schemeClr val="tx2"/>
              </a:solidFill>
              <a:latin typeface="Myriad Pro" pitchFamily="34" charset="0"/>
            </a:endParaRPr>
          </a:p>
          <a:p>
            <a:r>
              <a:rPr lang="en-US" sz="2000" dirty="0">
                <a:solidFill>
                  <a:schemeClr val="tx2"/>
                </a:solidFill>
                <a:latin typeface="Myriad Pro" pitchFamily="34" charset="0"/>
              </a:rPr>
              <a:t>go watch Jean Luc </a:t>
            </a:r>
            <a:r>
              <a:rPr lang="en-US" sz="2000" dirty="0" err="1">
                <a:solidFill>
                  <a:schemeClr val="tx2"/>
                </a:solidFill>
                <a:latin typeface="Myriad Pro" pitchFamily="34" charset="0"/>
              </a:rPr>
              <a:t>Doumont</a:t>
            </a:r>
            <a:endParaRPr lang="en-US" sz="2000" dirty="0">
              <a:solidFill>
                <a:schemeClr val="tx2"/>
              </a:solidFill>
              <a:latin typeface="Myriad Pro" pitchFamily="34" charset="0"/>
            </a:endParaRPr>
          </a:p>
          <a:p>
            <a:endParaRPr lang="en-US" sz="2000" dirty="0">
              <a:solidFill>
                <a:schemeClr val="tx2"/>
              </a:solidFill>
              <a:latin typeface="Myriad Pro" pitchFamily="34" charset="0"/>
              <a:hlinkClick r:id="rId3"/>
            </a:endParaRPr>
          </a:p>
          <a:p>
            <a:r>
              <a:rPr lang="en-US" sz="2000" dirty="0">
                <a:solidFill>
                  <a:schemeClr val="tx2"/>
                </a:solidFill>
                <a:latin typeface="Myriad Pro" pitchFamily="34" charset="0"/>
                <a:hlinkClick r:id="rId3"/>
              </a:rPr>
              <a:t>Tiny.cc/</a:t>
            </a:r>
            <a:r>
              <a:rPr lang="en-US" sz="2000" dirty="0" err="1">
                <a:solidFill>
                  <a:schemeClr val="tx2"/>
                </a:solidFill>
                <a:latin typeface="Myriad Pro" pitchFamily="34" charset="0"/>
                <a:hlinkClick r:id="rId3"/>
              </a:rPr>
              <a:t>doumont</a:t>
            </a:r>
            <a:endParaRPr lang="en-US" sz="2000" dirty="0">
              <a:solidFill>
                <a:schemeClr val="tx2"/>
              </a:solidFill>
              <a:latin typeface="Myriad Pro" pitchFamily="34" charset="0"/>
            </a:endParaRPr>
          </a:p>
          <a:p>
            <a:endParaRPr lang="en-US" sz="2000" dirty="0">
              <a:solidFill>
                <a:schemeClr val="tx2"/>
              </a:solidFill>
              <a:latin typeface="Myriad Pro" pitchFamily="34" charset="0"/>
            </a:endParaRPr>
          </a:p>
          <a:p>
            <a:r>
              <a:rPr lang="en-US" sz="2000" dirty="0">
                <a:solidFill>
                  <a:schemeClr val="tx2"/>
                </a:solidFill>
                <a:latin typeface="Myriad Pro" pitchFamily="34" charset="0"/>
              </a:rPr>
              <a:t>and his book Trees, maps, and theorems</a:t>
            </a:r>
          </a:p>
          <a:p>
            <a:r>
              <a:rPr lang="en-US" sz="2000" dirty="0">
                <a:solidFill>
                  <a:schemeClr val="tx2"/>
                </a:solidFill>
                <a:latin typeface="Myriad Pro" pitchFamily="34" charset="0"/>
              </a:rPr>
              <a:t> </a:t>
            </a:r>
          </a:p>
          <a:p>
            <a:r>
              <a:rPr lang="en-US" sz="2000" dirty="0">
                <a:solidFill>
                  <a:schemeClr val="tx2"/>
                </a:solidFill>
                <a:latin typeface="Myriad Pro" pitchFamily="34" charset="0"/>
                <a:hlinkClick r:id="rId4"/>
              </a:rPr>
              <a:t>http://www.treesmapsandtheorems.com</a:t>
            </a:r>
            <a:r>
              <a:rPr lang="en-US" sz="2000" dirty="0">
                <a:solidFill>
                  <a:schemeClr val="tx2"/>
                </a:solidFill>
                <a:latin typeface="Myriad Pro" pitchFamily="34" charset="0"/>
              </a:rPr>
              <a:t> </a:t>
            </a:r>
          </a:p>
          <a:p>
            <a:endParaRPr lang="en-US" sz="2000" dirty="0">
              <a:solidFill>
                <a:schemeClr val="tx2"/>
              </a:solidFill>
              <a:latin typeface="Myriad Pro" pitchFamily="34" charset="0"/>
            </a:endParaRPr>
          </a:p>
          <a:p>
            <a:endParaRPr lang="en-US" sz="2000" dirty="0">
              <a:solidFill>
                <a:schemeClr val="tx2"/>
              </a:solidFill>
              <a:latin typeface="Myriad Pro" pitchFamily="34" charset="0"/>
            </a:endParaRPr>
          </a:p>
          <a:p>
            <a:r>
              <a:rPr lang="en-US" sz="2000" dirty="0">
                <a:solidFill>
                  <a:schemeClr val="tx2"/>
                </a:solidFill>
                <a:latin typeface="Myriad Pro" pitchFamily="34" charset="0"/>
              </a:rPr>
              <a:t>Also check out Ram Seshadri’s excellent guides on figures</a:t>
            </a:r>
          </a:p>
          <a:p>
            <a:endParaRPr lang="en-US" sz="2000" dirty="0">
              <a:solidFill>
                <a:schemeClr val="tx2"/>
              </a:solidFill>
              <a:latin typeface="Myriad Pro" pitchFamily="34" charset="0"/>
            </a:endParaRPr>
          </a:p>
          <a:p>
            <a:r>
              <a:rPr lang="en-US" sz="2000" dirty="0">
                <a:solidFill>
                  <a:schemeClr val="tx2"/>
                </a:solidFill>
                <a:latin typeface="Myriad Pro" pitchFamily="34" charset="0"/>
                <a:hlinkClick r:id="rId5"/>
              </a:rPr>
              <a:t>http://www.mrl.ucsb.edu/~seshadri/PreparingFigures-February2020.pdf</a:t>
            </a:r>
            <a:r>
              <a:rPr lang="en-US" sz="2000" dirty="0">
                <a:solidFill>
                  <a:schemeClr val="tx2"/>
                </a:solidFill>
                <a:latin typeface="Myriad Pro" pitchFamily="34" charset="0"/>
              </a:rPr>
              <a:t> </a:t>
            </a:r>
          </a:p>
          <a:p>
            <a:endParaRPr lang="en-US" sz="2000" dirty="0">
              <a:solidFill>
                <a:schemeClr val="tx2"/>
              </a:solidFill>
              <a:latin typeface="Myriad Pro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68526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C2D5AE1-971C-49BF-B755-AF7EC827D4C0}"/>
              </a:ext>
            </a:extLst>
          </p:cNvPr>
          <p:cNvSpPr/>
          <p:nvPr/>
        </p:nvSpPr>
        <p:spPr>
          <a:xfrm>
            <a:off x="0" y="0"/>
            <a:ext cx="12192000" cy="592282"/>
          </a:xfrm>
          <a:prstGeom prst="rect">
            <a:avLst/>
          </a:prstGeom>
          <a:solidFill>
            <a:srgbClr val="CB1B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1EE6F16-A411-43AC-9536-3AC31D5B3A1A}"/>
              </a:ext>
            </a:extLst>
          </p:cNvPr>
          <p:cNvSpPr/>
          <p:nvPr/>
        </p:nvSpPr>
        <p:spPr>
          <a:xfrm>
            <a:off x="0" y="0"/>
            <a:ext cx="12192000" cy="495293"/>
          </a:xfrm>
          <a:prstGeom prst="rect">
            <a:avLst/>
          </a:prstGeom>
          <a:solidFill>
            <a:srgbClr val="CB1B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98AC5A-6AB3-453B-86AB-17DB5B67870A}"/>
              </a:ext>
            </a:extLst>
          </p:cNvPr>
          <p:cNvSpPr txBox="1"/>
          <p:nvPr/>
        </p:nvSpPr>
        <p:spPr>
          <a:xfrm>
            <a:off x="0" y="667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Micrographs need editing as well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FCAC5EF-46DE-4461-A935-657AC387B1CC}"/>
              </a:ext>
            </a:extLst>
          </p:cNvPr>
          <p:cNvCxnSpPr>
            <a:cxnSpLocks/>
          </p:cNvCxnSpPr>
          <p:nvPr/>
        </p:nvCxnSpPr>
        <p:spPr>
          <a:xfrm>
            <a:off x="849476" y="5663420"/>
            <a:ext cx="4572000" cy="0"/>
          </a:xfrm>
          <a:prstGeom prst="straightConnector1">
            <a:avLst/>
          </a:prstGeom>
          <a:ln w="508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788C7CB-6067-4D41-A0BC-5EA11C5133E6}"/>
              </a:ext>
            </a:extLst>
          </p:cNvPr>
          <p:cNvSpPr txBox="1"/>
          <p:nvPr/>
        </p:nvSpPr>
        <p:spPr>
          <a:xfrm>
            <a:off x="2328265" y="5921686"/>
            <a:ext cx="13805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5 inches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0947945-8A37-406A-9975-392262F993A5}"/>
              </a:ext>
            </a:extLst>
          </p:cNvPr>
          <p:cNvSpPr txBox="1"/>
          <p:nvPr/>
        </p:nvSpPr>
        <p:spPr>
          <a:xfrm>
            <a:off x="6026727" y="1127414"/>
            <a:ext cx="612024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CB1B4F"/>
                </a:solidFill>
              </a:rPr>
              <a:t>Remove the nonsense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CB1B4F"/>
                </a:solidFill>
              </a:rPr>
              <a:t>Crop image square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CB1B4F"/>
                </a:solidFill>
              </a:rPr>
              <a:t>Accurately draw your own scale bar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54F485-C0CF-4FFC-AAA6-EF4A9F8ABA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476" y="925357"/>
            <a:ext cx="4572000" cy="4543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1051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8365589-39CF-4335-BE35-2EA47F8DFA78}"/>
              </a:ext>
            </a:extLst>
          </p:cNvPr>
          <p:cNvSpPr/>
          <p:nvPr/>
        </p:nvSpPr>
        <p:spPr>
          <a:xfrm>
            <a:off x="0" y="0"/>
            <a:ext cx="12192000" cy="592282"/>
          </a:xfrm>
          <a:prstGeom prst="rect">
            <a:avLst/>
          </a:prstGeom>
          <a:solidFill>
            <a:srgbClr val="CB1B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1EE6F16-A411-43AC-9536-3AC31D5B3A1A}"/>
              </a:ext>
            </a:extLst>
          </p:cNvPr>
          <p:cNvSpPr/>
          <p:nvPr/>
        </p:nvSpPr>
        <p:spPr>
          <a:xfrm>
            <a:off x="0" y="0"/>
            <a:ext cx="12192000" cy="495293"/>
          </a:xfrm>
          <a:prstGeom prst="rect">
            <a:avLst/>
          </a:prstGeom>
          <a:solidFill>
            <a:srgbClr val="CB1B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98AC5A-6AB3-453B-86AB-17DB5B67870A}"/>
              </a:ext>
            </a:extLst>
          </p:cNvPr>
          <p:cNvSpPr txBox="1"/>
          <p:nvPr/>
        </p:nvSpPr>
        <p:spPr>
          <a:xfrm>
            <a:off x="0" y="667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Let’s consider some nice examples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2297175-546D-4BEC-95BD-77F60D755D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7441" y="744280"/>
            <a:ext cx="5697117" cy="6030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367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061B8B8-D741-44CA-98B0-FA786F2DFE2B}"/>
              </a:ext>
            </a:extLst>
          </p:cNvPr>
          <p:cNvSpPr/>
          <p:nvPr/>
        </p:nvSpPr>
        <p:spPr>
          <a:xfrm>
            <a:off x="0" y="0"/>
            <a:ext cx="12192000" cy="592282"/>
          </a:xfrm>
          <a:prstGeom prst="rect">
            <a:avLst/>
          </a:prstGeom>
          <a:solidFill>
            <a:srgbClr val="CB1B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1EE6F16-A411-43AC-9536-3AC31D5B3A1A}"/>
              </a:ext>
            </a:extLst>
          </p:cNvPr>
          <p:cNvSpPr/>
          <p:nvPr/>
        </p:nvSpPr>
        <p:spPr>
          <a:xfrm>
            <a:off x="0" y="0"/>
            <a:ext cx="12192000" cy="495293"/>
          </a:xfrm>
          <a:prstGeom prst="rect">
            <a:avLst/>
          </a:prstGeom>
          <a:solidFill>
            <a:srgbClr val="CB1B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98AC5A-6AB3-453B-86AB-17DB5B67870A}"/>
              </a:ext>
            </a:extLst>
          </p:cNvPr>
          <p:cNvSpPr txBox="1"/>
          <p:nvPr/>
        </p:nvSpPr>
        <p:spPr>
          <a:xfrm>
            <a:off x="0" y="667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Let’s consider some nice examples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2BA6FF-1CBE-4D47-A75F-EE63C07E1C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8973" y="1122614"/>
            <a:ext cx="7047386" cy="4965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5844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CFBF4FA-2656-4124-AED0-57E2EB25E22B}"/>
              </a:ext>
            </a:extLst>
          </p:cNvPr>
          <p:cNvSpPr/>
          <p:nvPr/>
        </p:nvSpPr>
        <p:spPr>
          <a:xfrm>
            <a:off x="0" y="0"/>
            <a:ext cx="12192000" cy="592282"/>
          </a:xfrm>
          <a:prstGeom prst="rect">
            <a:avLst/>
          </a:prstGeom>
          <a:solidFill>
            <a:srgbClr val="CB1B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1EE6F16-A411-43AC-9536-3AC31D5B3A1A}"/>
              </a:ext>
            </a:extLst>
          </p:cNvPr>
          <p:cNvSpPr/>
          <p:nvPr/>
        </p:nvSpPr>
        <p:spPr>
          <a:xfrm>
            <a:off x="0" y="0"/>
            <a:ext cx="12192000" cy="495293"/>
          </a:xfrm>
          <a:prstGeom prst="rect">
            <a:avLst/>
          </a:prstGeom>
          <a:solidFill>
            <a:srgbClr val="CB1B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98AC5A-6AB3-453B-86AB-17DB5B67870A}"/>
              </a:ext>
            </a:extLst>
          </p:cNvPr>
          <p:cNvSpPr txBox="1"/>
          <p:nvPr/>
        </p:nvSpPr>
        <p:spPr>
          <a:xfrm>
            <a:off x="0" y="667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Let’s consider some nice examples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FC3FAD-CED3-4F73-A73F-02B899A4AC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6105" y="736082"/>
            <a:ext cx="5761433" cy="5521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3260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DA2CF0B-F1C5-4C32-8D06-1D6086F071D4}"/>
              </a:ext>
            </a:extLst>
          </p:cNvPr>
          <p:cNvSpPr/>
          <p:nvPr/>
        </p:nvSpPr>
        <p:spPr>
          <a:xfrm>
            <a:off x="0" y="0"/>
            <a:ext cx="12192000" cy="592282"/>
          </a:xfrm>
          <a:prstGeom prst="rect">
            <a:avLst/>
          </a:prstGeom>
          <a:solidFill>
            <a:srgbClr val="CB1B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1EE6F16-A411-43AC-9536-3AC31D5B3A1A}"/>
              </a:ext>
            </a:extLst>
          </p:cNvPr>
          <p:cNvSpPr/>
          <p:nvPr/>
        </p:nvSpPr>
        <p:spPr>
          <a:xfrm>
            <a:off x="0" y="0"/>
            <a:ext cx="12192000" cy="495293"/>
          </a:xfrm>
          <a:prstGeom prst="rect">
            <a:avLst/>
          </a:prstGeom>
          <a:solidFill>
            <a:srgbClr val="CB1B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98AC5A-6AB3-453B-86AB-17DB5B67870A}"/>
              </a:ext>
            </a:extLst>
          </p:cNvPr>
          <p:cNvSpPr txBox="1"/>
          <p:nvPr/>
        </p:nvSpPr>
        <p:spPr>
          <a:xfrm>
            <a:off x="0" y="667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Let’s consider some nice examples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344A82-E37D-42B3-9FCE-5616AC3072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2290" y="1461976"/>
            <a:ext cx="6113675" cy="4602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3252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50D7CFE-BCC2-4F5B-A10E-7430F3B26ED0}"/>
              </a:ext>
            </a:extLst>
          </p:cNvPr>
          <p:cNvSpPr/>
          <p:nvPr/>
        </p:nvSpPr>
        <p:spPr>
          <a:xfrm>
            <a:off x="0" y="0"/>
            <a:ext cx="12192000" cy="592282"/>
          </a:xfrm>
          <a:prstGeom prst="rect">
            <a:avLst/>
          </a:prstGeom>
          <a:solidFill>
            <a:srgbClr val="CB1B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1EE6F16-A411-43AC-9536-3AC31D5B3A1A}"/>
              </a:ext>
            </a:extLst>
          </p:cNvPr>
          <p:cNvSpPr/>
          <p:nvPr/>
        </p:nvSpPr>
        <p:spPr>
          <a:xfrm>
            <a:off x="0" y="0"/>
            <a:ext cx="12192000" cy="495293"/>
          </a:xfrm>
          <a:prstGeom prst="rect">
            <a:avLst/>
          </a:prstGeom>
          <a:solidFill>
            <a:srgbClr val="CB1B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98AC5A-6AB3-453B-86AB-17DB5B67870A}"/>
              </a:ext>
            </a:extLst>
          </p:cNvPr>
          <p:cNvSpPr txBox="1"/>
          <p:nvPr/>
        </p:nvSpPr>
        <p:spPr>
          <a:xfrm>
            <a:off x="0" y="667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Let’s consider some nice examples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A8B85C4-1793-4411-A6DD-251F6564AC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0404" y="675167"/>
            <a:ext cx="2988418" cy="5890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6201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5612FE0-417C-47F8-9116-9C738DDCAFE7}"/>
              </a:ext>
            </a:extLst>
          </p:cNvPr>
          <p:cNvSpPr/>
          <p:nvPr/>
        </p:nvSpPr>
        <p:spPr>
          <a:xfrm>
            <a:off x="0" y="0"/>
            <a:ext cx="12192000" cy="592282"/>
          </a:xfrm>
          <a:prstGeom prst="rect">
            <a:avLst/>
          </a:prstGeom>
          <a:solidFill>
            <a:srgbClr val="CB1B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1EE6F16-A411-43AC-9536-3AC31D5B3A1A}"/>
              </a:ext>
            </a:extLst>
          </p:cNvPr>
          <p:cNvSpPr/>
          <p:nvPr/>
        </p:nvSpPr>
        <p:spPr>
          <a:xfrm>
            <a:off x="0" y="0"/>
            <a:ext cx="12192000" cy="495293"/>
          </a:xfrm>
          <a:prstGeom prst="rect">
            <a:avLst/>
          </a:prstGeom>
          <a:solidFill>
            <a:srgbClr val="CB1B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98AC5A-6AB3-453B-86AB-17DB5B67870A}"/>
              </a:ext>
            </a:extLst>
          </p:cNvPr>
          <p:cNvSpPr txBox="1"/>
          <p:nvPr/>
        </p:nvSpPr>
        <p:spPr>
          <a:xfrm>
            <a:off x="0" y="667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Let’s consider some nice examples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20F309-0C48-48B6-97DC-C9E24EBD46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5250" y="749594"/>
            <a:ext cx="5621837" cy="5651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7376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B10F526-D162-4CEE-BE0E-8E74C66C1089}"/>
              </a:ext>
            </a:extLst>
          </p:cNvPr>
          <p:cNvSpPr/>
          <p:nvPr/>
        </p:nvSpPr>
        <p:spPr>
          <a:xfrm>
            <a:off x="0" y="0"/>
            <a:ext cx="12192000" cy="592282"/>
          </a:xfrm>
          <a:prstGeom prst="rect">
            <a:avLst/>
          </a:prstGeom>
          <a:solidFill>
            <a:srgbClr val="CB1B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1EE6F16-A411-43AC-9536-3AC31D5B3A1A}"/>
              </a:ext>
            </a:extLst>
          </p:cNvPr>
          <p:cNvSpPr/>
          <p:nvPr/>
        </p:nvSpPr>
        <p:spPr>
          <a:xfrm>
            <a:off x="0" y="0"/>
            <a:ext cx="12192000" cy="495293"/>
          </a:xfrm>
          <a:prstGeom prst="rect">
            <a:avLst/>
          </a:prstGeom>
          <a:solidFill>
            <a:srgbClr val="CB1B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98AC5A-6AB3-453B-86AB-17DB5B67870A}"/>
              </a:ext>
            </a:extLst>
          </p:cNvPr>
          <p:cNvSpPr txBox="1"/>
          <p:nvPr/>
        </p:nvSpPr>
        <p:spPr>
          <a:xfrm>
            <a:off x="0" y="667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Let’s consider some nice examples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051808-1AE4-4F3E-8DAF-B136B926A9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5340" y="1136926"/>
            <a:ext cx="5384421" cy="5197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5173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1EA957B-FDFA-4C94-9AB9-1BE4B9D3914F}"/>
              </a:ext>
            </a:extLst>
          </p:cNvPr>
          <p:cNvSpPr/>
          <p:nvPr/>
        </p:nvSpPr>
        <p:spPr>
          <a:xfrm>
            <a:off x="0" y="0"/>
            <a:ext cx="12192000" cy="592282"/>
          </a:xfrm>
          <a:prstGeom prst="rect">
            <a:avLst/>
          </a:prstGeom>
          <a:solidFill>
            <a:srgbClr val="CB1B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1EE6F16-A411-43AC-9536-3AC31D5B3A1A}"/>
              </a:ext>
            </a:extLst>
          </p:cNvPr>
          <p:cNvSpPr/>
          <p:nvPr/>
        </p:nvSpPr>
        <p:spPr>
          <a:xfrm>
            <a:off x="0" y="0"/>
            <a:ext cx="12192000" cy="495293"/>
          </a:xfrm>
          <a:prstGeom prst="rect">
            <a:avLst/>
          </a:prstGeom>
          <a:solidFill>
            <a:srgbClr val="CB1B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98AC5A-6AB3-453B-86AB-17DB5B67870A}"/>
              </a:ext>
            </a:extLst>
          </p:cNvPr>
          <p:cNvSpPr txBox="1"/>
          <p:nvPr/>
        </p:nvSpPr>
        <p:spPr>
          <a:xfrm>
            <a:off x="0" y="667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Let’s consider some nice examples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206387-9215-41C1-B106-1623E74CE2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281732"/>
            <a:ext cx="9225516" cy="4809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6288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3556902-9784-4478-9DC0-738E2AD25720}"/>
              </a:ext>
            </a:extLst>
          </p:cNvPr>
          <p:cNvSpPr/>
          <p:nvPr/>
        </p:nvSpPr>
        <p:spPr>
          <a:xfrm>
            <a:off x="0" y="0"/>
            <a:ext cx="12192000" cy="592282"/>
          </a:xfrm>
          <a:prstGeom prst="rect">
            <a:avLst/>
          </a:prstGeom>
          <a:solidFill>
            <a:srgbClr val="CB1B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1EE6F16-A411-43AC-9536-3AC31D5B3A1A}"/>
              </a:ext>
            </a:extLst>
          </p:cNvPr>
          <p:cNvSpPr/>
          <p:nvPr/>
        </p:nvSpPr>
        <p:spPr>
          <a:xfrm>
            <a:off x="0" y="0"/>
            <a:ext cx="12192000" cy="495293"/>
          </a:xfrm>
          <a:prstGeom prst="rect">
            <a:avLst/>
          </a:prstGeom>
          <a:solidFill>
            <a:srgbClr val="CB1B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98AC5A-6AB3-453B-86AB-17DB5B67870A}"/>
              </a:ext>
            </a:extLst>
          </p:cNvPr>
          <p:cNvSpPr txBox="1"/>
          <p:nvPr/>
        </p:nvSpPr>
        <p:spPr>
          <a:xfrm>
            <a:off x="0" y="667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Let’s consider some nice examples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94E30D-F62F-47D6-9ECA-771314FEBA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4154" y="1101478"/>
            <a:ext cx="5616511" cy="5057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0855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92410605-1F5A-43AF-9CAF-ADA56980A60E}"/>
              </a:ext>
            </a:extLst>
          </p:cNvPr>
          <p:cNvSpPr/>
          <p:nvPr/>
        </p:nvSpPr>
        <p:spPr>
          <a:xfrm>
            <a:off x="0" y="0"/>
            <a:ext cx="12192000" cy="592282"/>
          </a:xfrm>
          <a:prstGeom prst="rect">
            <a:avLst/>
          </a:prstGeom>
          <a:solidFill>
            <a:srgbClr val="CB1B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26A5CBA-75EF-4885-AF0C-F91FF3BAE2A1}"/>
              </a:ext>
            </a:extLst>
          </p:cNvPr>
          <p:cNvSpPr/>
          <p:nvPr/>
        </p:nvSpPr>
        <p:spPr>
          <a:xfrm>
            <a:off x="0" y="0"/>
            <a:ext cx="12192000" cy="495293"/>
          </a:xfrm>
          <a:prstGeom prst="rect">
            <a:avLst/>
          </a:prstGeom>
          <a:solidFill>
            <a:srgbClr val="CB1B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B3B7AC5-0406-40C2-B8BB-099861A57FC2}"/>
              </a:ext>
            </a:extLst>
          </p:cNvPr>
          <p:cNvSpPr txBox="1"/>
          <p:nvPr/>
        </p:nvSpPr>
        <p:spPr>
          <a:xfrm>
            <a:off x="0" y="667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Graphical excellence is well-designed, interesting data*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1BAF20-69F0-4871-9D8A-553910A9AB4D}"/>
              </a:ext>
            </a:extLst>
          </p:cNvPr>
          <p:cNvSpPr txBox="1"/>
          <p:nvPr/>
        </p:nvSpPr>
        <p:spPr>
          <a:xfrm>
            <a:off x="76199" y="1828800"/>
            <a:ext cx="620510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Myriad Pro" pitchFamily="34" charset="0"/>
              </a:rPr>
              <a:t>An effective figure will take a complicated idea and portray it with </a:t>
            </a:r>
            <a:r>
              <a:rPr lang="en-US" sz="2800" dirty="0">
                <a:solidFill>
                  <a:srgbClr val="CB1B4F"/>
                </a:solidFill>
                <a:latin typeface="Myriad Pro" pitchFamily="34" charset="0"/>
              </a:rPr>
              <a:t>clarity, precision, and efficiency.</a:t>
            </a:r>
          </a:p>
          <a:p>
            <a:endParaRPr lang="en-US" sz="2800" dirty="0">
              <a:solidFill>
                <a:schemeClr val="accent2"/>
              </a:solidFill>
              <a:latin typeface="Myriad Pro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524271-7E2A-4F53-A60A-5801A8915106}"/>
              </a:ext>
            </a:extLst>
          </p:cNvPr>
          <p:cNvSpPr/>
          <p:nvPr/>
        </p:nvSpPr>
        <p:spPr>
          <a:xfrm>
            <a:off x="0" y="5934670"/>
            <a:ext cx="44958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*pg. 51, </a:t>
            </a:r>
            <a:r>
              <a:rPr lang="en-US" dirty="0" err="1"/>
              <a:t>Tufte</a:t>
            </a:r>
            <a:r>
              <a:rPr lang="en-US" dirty="0"/>
              <a:t>, Edward R. The Visual Display of Quantitative Information; Graphics Press: Cheshire, CT, 1983; pp 1‐197.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4098D2E-EAD9-4E49-B63C-6EDD9B622F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8800" y="723498"/>
            <a:ext cx="5697117" cy="6030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6494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E4A1F23-9D45-423E-9A5B-B14C271F3965}"/>
              </a:ext>
            </a:extLst>
          </p:cNvPr>
          <p:cNvSpPr/>
          <p:nvPr/>
        </p:nvSpPr>
        <p:spPr>
          <a:xfrm>
            <a:off x="0" y="0"/>
            <a:ext cx="12192000" cy="592282"/>
          </a:xfrm>
          <a:prstGeom prst="rect">
            <a:avLst/>
          </a:prstGeom>
          <a:solidFill>
            <a:srgbClr val="CB1B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CC5A360-5AF4-4FE2-874A-8BF43579107D}"/>
              </a:ext>
            </a:extLst>
          </p:cNvPr>
          <p:cNvCxnSpPr>
            <a:cxnSpLocks/>
          </p:cNvCxnSpPr>
          <p:nvPr/>
        </p:nvCxnSpPr>
        <p:spPr>
          <a:xfrm>
            <a:off x="813953" y="4756726"/>
            <a:ext cx="4572000" cy="0"/>
          </a:xfrm>
          <a:prstGeom prst="straightConnector1">
            <a:avLst/>
          </a:prstGeom>
          <a:ln w="508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5578C23-9B56-4193-A3CF-C9438B51401D}"/>
              </a:ext>
            </a:extLst>
          </p:cNvPr>
          <p:cNvSpPr txBox="1"/>
          <p:nvPr/>
        </p:nvSpPr>
        <p:spPr>
          <a:xfrm>
            <a:off x="2283113" y="5078844"/>
            <a:ext cx="13805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5 inches</a:t>
            </a:r>
          </a:p>
        </p:txBody>
      </p:sp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A17C2C3A-C022-467E-9E59-B40CF1493960}"/>
              </a:ext>
            </a:extLst>
          </p:cNvPr>
          <p:cNvGraphicFramePr>
            <a:graphicFrameLocks/>
          </p:cNvGraphicFramePr>
          <p:nvPr/>
        </p:nvGraphicFramePr>
        <p:xfrm>
          <a:off x="813953" y="1127414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7" name="Rectangle 16">
            <a:extLst>
              <a:ext uri="{FF2B5EF4-FFF2-40B4-BE49-F238E27FC236}">
                <a16:creationId xmlns:a16="http://schemas.microsoft.com/office/drawing/2014/main" id="{926A5CBA-75EF-4885-AF0C-F91FF3BAE2A1}"/>
              </a:ext>
            </a:extLst>
          </p:cNvPr>
          <p:cNvSpPr/>
          <p:nvPr/>
        </p:nvSpPr>
        <p:spPr>
          <a:xfrm>
            <a:off x="0" y="0"/>
            <a:ext cx="12192000" cy="495293"/>
          </a:xfrm>
          <a:prstGeom prst="rect">
            <a:avLst/>
          </a:prstGeom>
          <a:solidFill>
            <a:srgbClr val="CB1B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B3B7AC5-0406-40C2-B8BB-099861A57FC2}"/>
              </a:ext>
            </a:extLst>
          </p:cNvPr>
          <p:cNvSpPr txBox="1"/>
          <p:nvPr/>
        </p:nvSpPr>
        <p:spPr>
          <a:xfrm>
            <a:off x="0" y="667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Many default plotting programs make surprisingly bad plots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C2E08EB-34E5-4A3F-9EF5-8356E2554781}"/>
              </a:ext>
            </a:extLst>
          </p:cNvPr>
          <p:cNvSpPr txBox="1"/>
          <p:nvPr/>
        </p:nvSpPr>
        <p:spPr>
          <a:xfrm>
            <a:off x="6026727" y="1127414"/>
            <a:ext cx="6120246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CB1B4F"/>
                </a:solidFill>
              </a:rPr>
              <a:t>Why do we have a chart title?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CB1B4F"/>
                </a:solidFill>
              </a:rPr>
              <a:t>Why is the legend off the plot?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CB1B4F"/>
                </a:solidFill>
              </a:rPr>
              <a:t>Where are the x-axis tick marks?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CB1B4F"/>
                </a:solidFill>
              </a:rPr>
              <a:t>Difficult to see different measurement data 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CB1B4F"/>
                </a:solidFill>
              </a:rPr>
              <a:t>Font size irregular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CB1B4F"/>
                </a:solidFill>
              </a:rPr>
              <a:t>x-axis label formatting is bad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CB1B4F"/>
                </a:solidFill>
              </a:rPr>
              <a:t>Colors are unimaginative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CB1B4F"/>
                </a:solidFill>
              </a:rPr>
              <a:t>Markers and line stroke are uniform when they could differentiate data sets</a:t>
            </a:r>
          </a:p>
        </p:txBody>
      </p:sp>
    </p:spTree>
    <p:extLst>
      <p:ext uri="{BB962C8B-B14F-4D97-AF65-F5344CB8AC3E}">
        <p14:creationId xmlns:p14="http://schemas.microsoft.com/office/powerpoint/2010/main" val="37381391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C7F74B8-D5B0-4590-A3A5-70E4EE12B500}"/>
              </a:ext>
            </a:extLst>
          </p:cNvPr>
          <p:cNvSpPr/>
          <p:nvPr/>
        </p:nvSpPr>
        <p:spPr>
          <a:xfrm>
            <a:off x="0" y="0"/>
            <a:ext cx="12192000" cy="592282"/>
          </a:xfrm>
          <a:prstGeom prst="rect">
            <a:avLst/>
          </a:prstGeom>
          <a:solidFill>
            <a:srgbClr val="CB1B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2A9BBE0-E12D-4BF6-B5BC-27F548EA7E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8248"/>
          <a:stretch/>
        </p:blipFill>
        <p:spPr>
          <a:xfrm>
            <a:off x="2072022" y="781050"/>
            <a:ext cx="7772401" cy="532764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2F3751D-103C-46D5-BAF8-C2428AA28BCC}"/>
              </a:ext>
            </a:extLst>
          </p:cNvPr>
          <p:cNvSpPr/>
          <p:nvPr/>
        </p:nvSpPr>
        <p:spPr>
          <a:xfrm>
            <a:off x="0" y="0"/>
            <a:ext cx="12192000" cy="495293"/>
          </a:xfrm>
          <a:prstGeom prst="rect">
            <a:avLst/>
          </a:prstGeom>
          <a:solidFill>
            <a:srgbClr val="CB1B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8DC0B9D-58E5-4D77-86FE-936095DC52FA}"/>
              </a:ext>
            </a:extLst>
          </p:cNvPr>
          <p:cNvSpPr txBox="1"/>
          <p:nvPr/>
        </p:nvSpPr>
        <p:spPr>
          <a:xfrm>
            <a:off x="0" y="667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Most scientific publications use two-column format which shrinks width of figures</a:t>
            </a:r>
          </a:p>
        </p:txBody>
      </p:sp>
    </p:spTree>
    <p:extLst>
      <p:ext uri="{BB962C8B-B14F-4D97-AF65-F5344CB8AC3E}">
        <p14:creationId xmlns:p14="http://schemas.microsoft.com/office/powerpoint/2010/main" val="30340181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811B0D22-8B29-4EAE-A812-87E2425754F4}"/>
              </a:ext>
            </a:extLst>
          </p:cNvPr>
          <p:cNvSpPr/>
          <p:nvPr/>
        </p:nvSpPr>
        <p:spPr>
          <a:xfrm>
            <a:off x="0" y="0"/>
            <a:ext cx="12192000" cy="592282"/>
          </a:xfrm>
          <a:prstGeom prst="rect">
            <a:avLst/>
          </a:prstGeom>
          <a:solidFill>
            <a:srgbClr val="CB1B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2A9BBE0-E12D-4BF6-B5BC-27F548EA7E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8248"/>
          <a:stretch/>
        </p:blipFill>
        <p:spPr>
          <a:xfrm>
            <a:off x="2072022" y="781050"/>
            <a:ext cx="7772401" cy="5327649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DCCCF35-057E-42BB-8BFC-F7134B73BB2D}"/>
              </a:ext>
            </a:extLst>
          </p:cNvPr>
          <p:cNvCxnSpPr>
            <a:cxnSpLocks/>
          </p:cNvCxnSpPr>
          <p:nvPr/>
        </p:nvCxnSpPr>
        <p:spPr>
          <a:xfrm>
            <a:off x="2072022" y="667902"/>
            <a:ext cx="7772400" cy="0"/>
          </a:xfrm>
          <a:prstGeom prst="straightConnector1">
            <a:avLst/>
          </a:prstGeom>
          <a:ln w="508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D3297D4-6D94-4854-B801-30EDB518B221}"/>
              </a:ext>
            </a:extLst>
          </p:cNvPr>
          <p:cNvSpPr txBox="1"/>
          <p:nvPr/>
        </p:nvSpPr>
        <p:spPr>
          <a:xfrm>
            <a:off x="5344787" y="685773"/>
            <a:ext cx="16546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8.5 inches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B871A0A-1BA3-4911-9C27-E8D4620DDAA3}"/>
              </a:ext>
            </a:extLst>
          </p:cNvPr>
          <p:cNvCxnSpPr>
            <a:cxnSpLocks/>
          </p:cNvCxnSpPr>
          <p:nvPr/>
        </p:nvCxnSpPr>
        <p:spPr>
          <a:xfrm>
            <a:off x="6064250" y="6203976"/>
            <a:ext cx="3200400" cy="0"/>
          </a:xfrm>
          <a:prstGeom prst="straightConnector1">
            <a:avLst/>
          </a:prstGeom>
          <a:ln w="508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E6E687C-C956-48A8-ABF5-75F1F8C2CE13}"/>
              </a:ext>
            </a:extLst>
          </p:cNvPr>
          <p:cNvSpPr txBox="1"/>
          <p:nvPr/>
        </p:nvSpPr>
        <p:spPr>
          <a:xfrm>
            <a:off x="6837140" y="6221268"/>
            <a:ext cx="16546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3.5 inches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6E6FBC7-5D80-4812-9F2E-E7E123AB5C85}"/>
              </a:ext>
            </a:extLst>
          </p:cNvPr>
          <p:cNvSpPr/>
          <p:nvPr/>
        </p:nvSpPr>
        <p:spPr>
          <a:xfrm>
            <a:off x="0" y="0"/>
            <a:ext cx="12192000" cy="495293"/>
          </a:xfrm>
          <a:prstGeom prst="rect">
            <a:avLst/>
          </a:prstGeom>
          <a:solidFill>
            <a:srgbClr val="CB1B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99DF245-A35E-4E05-8C23-514D0F12F631}"/>
              </a:ext>
            </a:extLst>
          </p:cNvPr>
          <p:cNvSpPr txBox="1"/>
          <p:nvPr/>
        </p:nvSpPr>
        <p:spPr>
          <a:xfrm>
            <a:off x="0" y="667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Most scientific publications use two-column format which shrinks width of figures</a:t>
            </a:r>
          </a:p>
        </p:txBody>
      </p:sp>
    </p:spTree>
    <p:extLst>
      <p:ext uri="{BB962C8B-B14F-4D97-AF65-F5344CB8AC3E}">
        <p14:creationId xmlns:p14="http://schemas.microsoft.com/office/powerpoint/2010/main" val="17509273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0668269-C672-4210-B9FF-7DB37F99EC47}"/>
              </a:ext>
            </a:extLst>
          </p:cNvPr>
          <p:cNvSpPr/>
          <p:nvPr/>
        </p:nvSpPr>
        <p:spPr>
          <a:xfrm>
            <a:off x="0" y="0"/>
            <a:ext cx="12192000" cy="592282"/>
          </a:xfrm>
          <a:prstGeom prst="rect">
            <a:avLst/>
          </a:prstGeom>
          <a:solidFill>
            <a:srgbClr val="CB1B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CC5A360-5AF4-4FE2-874A-8BF43579107D}"/>
              </a:ext>
            </a:extLst>
          </p:cNvPr>
          <p:cNvCxnSpPr>
            <a:cxnSpLocks/>
          </p:cNvCxnSpPr>
          <p:nvPr/>
        </p:nvCxnSpPr>
        <p:spPr>
          <a:xfrm>
            <a:off x="1343890" y="3562011"/>
            <a:ext cx="3200400" cy="0"/>
          </a:xfrm>
          <a:prstGeom prst="straightConnector1">
            <a:avLst/>
          </a:prstGeom>
          <a:ln w="508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5578C23-9B56-4193-A3CF-C9438B51401D}"/>
              </a:ext>
            </a:extLst>
          </p:cNvPr>
          <p:cNvSpPr txBox="1"/>
          <p:nvPr/>
        </p:nvSpPr>
        <p:spPr>
          <a:xfrm>
            <a:off x="2116780" y="3843156"/>
            <a:ext cx="16546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3.5 inches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6B16258-3757-4FBD-A7C0-C796C963F1AC}"/>
              </a:ext>
            </a:extLst>
          </p:cNvPr>
          <p:cNvSpPr/>
          <p:nvPr/>
        </p:nvSpPr>
        <p:spPr>
          <a:xfrm>
            <a:off x="0" y="0"/>
            <a:ext cx="12192000" cy="495293"/>
          </a:xfrm>
          <a:prstGeom prst="rect">
            <a:avLst/>
          </a:prstGeom>
          <a:solidFill>
            <a:srgbClr val="CB1B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F517932-887D-4179-A042-BD4C00EDC312}"/>
              </a:ext>
            </a:extLst>
          </p:cNvPr>
          <p:cNvSpPr txBox="1"/>
          <p:nvPr/>
        </p:nvSpPr>
        <p:spPr>
          <a:xfrm>
            <a:off x="0" y="667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Default plots look even worse when they get shrunk down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E1089DB-06AF-4A6D-B78E-0197222201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3890" y="1392263"/>
            <a:ext cx="3200400" cy="192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7783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C6DA185B-F47D-4B83-A47D-72107C8F00AB}"/>
              </a:ext>
            </a:extLst>
          </p:cNvPr>
          <p:cNvSpPr/>
          <p:nvPr/>
        </p:nvSpPr>
        <p:spPr>
          <a:xfrm>
            <a:off x="0" y="0"/>
            <a:ext cx="12192000" cy="592282"/>
          </a:xfrm>
          <a:prstGeom prst="rect">
            <a:avLst/>
          </a:prstGeom>
          <a:solidFill>
            <a:srgbClr val="CB1B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CC5A360-5AF4-4FE2-874A-8BF43579107D}"/>
              </a:ext>
            </a:extLst>
          </p:cNvPr>
          <p:cNvCxnSpPr>
            <a:cxnSpLocks/>
          </p:cNvCxnSpPr>
          <p:nvPr/>
        </p:nvCxnSpPr>
        <p:spPr>
          <a:xfrm>
            <a:off x="737830" y="5519882"/>
            <a:ext cx="4572000" cy="0"/>
          </a:xfrm>
          <a:prstGeom prst="straightConnector1">
            <a:avLst/>
          </a:prstGeom>
          <a:ln w="508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5578C23-9B56-4193-A3CF-C9438B51401D}"/>
              </a:ext>
            </a:extLst>
          </p:cNvPr>
          <p:cNvSpPr txBox="1"/>
          <p:nvPr/>
        </p:nvSpPr>
        <p:spPr>
          <a:xfrm>
            <a:off x="2206990" y="5842000"/>
            <a:ext cx="13805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5 inches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41BEEA-E213-4723-9E3B-522768D1FB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829" y="765426"/>
            <a:ext cx="4572001" cy="434897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034F45A-196A-435D-B649-2C893324B1AF}"/>
              </a:ext>
            </a:extLst>
          </p:cNvPr>
          <p:cNvSpPr/>
          <p:nvPr/>
        </p:nvSpPr>
        <p:spPr>
          <a:xfrm>
            <a:off x="0" y="0"/>
            <a:ext cx="12192000" cy="495293"/>
          </a:xfrm>
          <a:prstGeom prst="rect">
            <a:avLst/>
          </a:prstGeom>
          <a:solidFill>
            <a:srgbClr val="CB1B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8D7152-F76C-472B-B9C1-D6F27B228983}"/>
              </a:ext>
            </a:extLst>
          </p:cNvPr>
          <p:cNvSpPr txBox="1"/>
          <p:nvPr/>
        </p:nvSpPr>
        <p:spPr>
          <a:xfrm>
            <a:off x="0" y="667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Now consider a nice figure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446E3DF-5264-4C1D-9B77-04AEC60364A4}"/>
              </a:ext>
            </a:extLst>
          </p:cNvPr>
          <p:cNvSpPr txBox="1"/>
          <p:nvPr/>
        </p:nvSpPr>
        <p:spPr>
          <a:xfrm>
            <a:off x="6026727" y="1127414"/>
            <a:ext cx="6120246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CB1B4F"/>
                </a:solidFill>
              </a:rPr>
              <a:t>No chart title needed (usually)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CB1B4F"/>
                </a:solidFill>
              </a:rPr>
              <a:t>Legend within the plot area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CB1B4F"/>
                </a:solidFill>
              </a:rPr>
              <a:t>Ticks are uniform on both axes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CB1B4F"/>
                </a:solidFill>
              </a:rPr>
              <a:t>Individual measurements visible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CB1B4F"/>
                </a:solidFill>
              </a:rPr>
              <a:t>Font size uniform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CB1B4F"/>
                </a:solidFill>
              </a:rPr>
              <a:t>x-axis label formatting is great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CB1B4F"/>
                </a:solidFill>
              </a:rPr>
              <a:t>Colors are beautiful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CB1B4F"/>
                </a:solidFill>
              </a:rPr>
              <a:t>Markers are unique to each data set</a:t>
            </a:r>
          </a:p>
        </p:txBody>
      </p:sp>
    </p:spTree>
    <p:extLst>
      <p:ext uri="{BB962C8B-B14F-4D97-AF65-F5344CB8AC3E}">
        <p14:creationId xmlns:p14="http://schemas.microsoft.com/office/powerpoint/2010/main" val="27421763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F5BC2A9-BF4A-446F-B156-734FB86F84C6}"/>
              </a:ext>
            </a:extLst>
          </p:cNvPr>
          <p:cNvSpPr/>
          <p:nvPr/>
        </p:nvSpPr>
        <p:spPr>
          <a:xfrm>
            <a:off x="0" y="0"/>
            <a:ext cx="12192000" cy="592282"/>
          </a:xfrm>
          <a:prstGeom prst="rect">
            <a:avLst/>
          </a:prstGeom>
          <a:solidFill>
            <a:srgbClr val="CB1B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CC5A360-5AF4-4FE2-874A-8BF43579107D}"/>
              </a:ext>
            </a:extLst>
          </p:cNvPr>
          <p:cNvCxnSpPr>
            <a:cxnSpLocks/>
          </p:cNvCxnSpPr>
          <p:nvPr/>
        </p:nvCxnSpPr>
        <p:spPr>
          <a:xfrm>
            <a:off x="1343890" y="4922982"/>
            <a:ext cx="3200400" cy="0"/>
          </a:xfrm>
          <a:prstGeom prst="straightConnector1">
            <a:avLst/>
          </a:prstGeom>
          <a:ln w="508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5578C23-9B56-4193-A3CF-C9438B51401D}"/>
              </a:ext>
            </a:extLst>
          </p:cNvPr>
          <p:cNvSpPr txBox="1"/>
          <p:nvPr/>
        </p:nvSpPr>
        <p:spPr>
          <a:xfrm>
            <a:off x="2116780" y="5179688"/>
            <a:ext cx="16546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3.5 inches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01C1250-875A-4658-AAD8-7E64F79AA1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890" y="1155092"/>
            <a:ext cx="3200400" cy="304428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76A30B9-0499-4F30-824E-F3AE0A471C16}"/>
              </a:ext>
            </a:extLst>
          </p:cNvPr>
          <p:cNvSpPr/>
          <p:nvPr/>
        </p:nvSpPr>
        <p:spPr>
          <a:xfrm>
            <a:off x="0" y="0"/>
            <a:ext cx="12192000" cy="495293"/>
          </a:xfrm>
          <a:prstGeom prst="rect">
            <a:avLst/>
          </a:prstGeom>
          <a:solidFill>
            <a:srgbClr val="CB1B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951BA0-475C-441D-8254-730AD18C126C}"/>
              </a:ext>
            </a:extLst>
          </p:cNvPr>
          <p:cNvSpPr txBox="1"/>
          <p:nvPr/>
        </p:nvSpPr>
        <p:spPr>
          <a:xfrm>
            <a:off x="0" y="667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It shrinks gracefully because we used a square figure with an internal legend</a:t>
            </a:r>
          </a:p>
        </p:txBody>
      </p:sp>
    </p:spTree>
    <p:extLst>
      <p:ext uri="{BB962C8B-B14F-4D97-AF65-F5344CB8AC3E}">
        <p14:creationId xmlns:p14="http://schemas.microsoft.com/office/powerpoint/2010/main" val="21685832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274</TotalTime>
  <Words>564</Words>
  <Application>Microsoft Office PowerPoint</Application>
  <PresentationFormat>Widescreen</PresentationFormat>
  <Paragraphs>96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Arial</vt:lpstr>
      <vt:lpstr>Calibri</vt:lpstr>
      <vt:lpstr>Calibri Light</vt:lpstr>
      <vt:lpstr>Myriad Pro</vt:lpstr>
      <vt:lpstr>Symbol</vt:lpstr>
      <vt:lpstr>Office Theme</vt:lpstr>
      <vt:lpstr>Using python to prepare beautiful, effective scientific figures Part I: What are the hallmarks of a good vs bad figure?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taylor sparks</dc:creator>
  <cp:lastModifiedBy>taylor sparks</cp:lastModifiedBy>
  <cp:revision>27</cp:revision>
  <dcterms:created xsi:type="dcterms:W3CDTF">2020-12-31T18:51:49Z</dcterms:created>
  <dcterms:modified xsi:type="dcterms:W3CDTF">2021-01-05T04:41:17Z</dcterms:modified>
</cp:coreProperties>
</file>